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2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8189C9-270C-49C3-8963-576684C6A9D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99E45-C701-4B47-AA6A-F92BB476D9A6}">
      <dgm:prSet custT="1"/>
      <dgm:spPr/>
      <dgm:t>
        <a:bodyPr/>
        <a:lstStyle/>
        <a:p>
          <a:pPr rtl="0"/>
          <a:r>
            <a:rPr lang="ru-RU" sz="2800" dirty="0" smtClean="0"/>
            <a:t>Макроэкономика использует как общенаучные, так и специфические методы исследования: </a:t>
          </a:r>
          <a:endParaRPr lang="ru-RU" sz="3400" dirty="0"/>
        </a:p>
      </dgm:t>
    </dgm:pt>
    <dgm:pt modelId="{A48B082B-C2BB-401C-A31B-7635B0982513}" type="parTrans" cxnId="{8224C0A5-1A35-4EB6-A9D2-C5DBFB39168A}">
      <dgm:prSet/>
      <dgm:spPr/>
      <dgm:t>
        <a:bodyPr/>
        <a:lstStyle/>
        <a:p>
          <a:endParaRPr lang="ru-RU"/>
        </a:p>
      </dgm:t>
    </dgm:pt>
    <dgm:pt modelId="{41FB75DF-BC29-4EC8-A4D2-A2CD5F7B3CE6}" type="sibTrans" cxnId="{8224C0A5-1A35-4EB6-A9D2-C5DBFB39168A}">
      <dgm:prSet/>
      <dgm:spPr/>
      <dgm:t>
        <a:bodyPr/>
        <a:lstStyle/>
        <a:p>
          <a:endParaRPr lang="ru-RU"/>
        </a:p>
      </dgm:t>
    </dgm:pt>
    <dgm:pt modelId="{C71B570B-1765-4678-84AD-91A67948F699}">
      <dgm:prSet/>
      <dgm:spPr/>
      <dgm:t>
        <a:bodyPr/>
        <a:lstStyle/>
        <a:p>
          <a:pPr rtl="0"/>
          <a:r>
            <a:rPr lang="ru-RU" sz="2100" dirty="0" smtClean="0"/>
            <a:t>К общим методам относится:</a:t>
          </a:r>
          <a:endParaRPr lang="ru-RU" sz="2100" dirty="0"/>
        </a:p>
      </dgm:t>
    </dgm:pt>
    <dgm:pt modelId="{52788A66-176B-446C-B0D4-CF765D0A403A}" type="parTrans" cxnId="{A18F8599-353B-4876-A7E9-95BCD8CFF3F5}">
      <dgm:prSet/>
      <dgm:spPr/>
      <dgm:t>
        <a:bodyPr/>
        <a:lstStyle/>
        <a:p>
          <a:endParaRPr lang="ru-RU"/>
        </a:p>
      </dgm:t>
    </dgm:pt>
    <dgm:pt modelId="{239A7491-BBFD-47C5-9EF7-1B16203D4212}" type="sibTrans" cxnId="{A18F8599-353B-4876-A7E9-95BCD8CFF3F5}">
      <dgm:prSet/>
      <dgm:spPr/>
      <dgm:t>
        <a:bodyPr/>
        <a:lstStyle/>
        <a:p>
          <a:endParaRPr lang="ru-RU"/>
        </a:p>
      </dgm:t>
    </dgm:pt>
    <dgm:pt modelId="{CF0CEADF-433D-4EB0-A2AF-4126B14A0BB4}">
      <dgm:prSet/>
      <dgm:spPr/>
      <dgm:t>
        <a:bodyPr/>
        <a:lstStyle/>
        <a:p>
          <a:pPr rtl="0"/>
          <a:r>
            <a:rPr lang="ru-RU" dirty="0" smtClean="0"/>
            <a:t>К специфическим методам относится:</a:t>
          </a:r>
          <a:endParaRPr lang="ru-RU" dirty="0"/>
        </a:p>
      </dgm:t>
    </dgm:pt>
    <dgm:pt modelId="{123527E9-032A-4042-BD8A-0C0C9C648119}" type="parTrans" cxnId="{C5A8FA3F-8F6C-4331-B7D2-BC69E2E9A7DB}">
      <dgm:prSet/>
      <dgm:spPr/>
      <dgm:t>
        <a:bodyPr/>
        <a:lstStyle/>
        <a:p>
          <a:endParaRPr lang="ru-RU"/>
        </a:p>
      </dgm:t>
    </dgm:pt>
    <dgm:pt modelId="{65B23F0E-EB54-480D-AA52-FA79A9F421CD}" type="sibTrans" cxnId="{C5A8FA3F-8F6C-4331-B7D2-BC69E2E9A7DB}">
      <dgm:prSet/>
      <dgm:spPr/>
      <dgm:t>
        <a:bodyPr/>
        <a:lstStyle/>
        <a:p>
          <a:endParaRPr lang="ru-RU"/>
        </a:p>
      </dgm:t>
    </dgm:pt>
    <dgm:pt modelId="{D93A63CE-05AB-4BC3-A889-1CB9B92D4E35}">
      <dgm:prSet/>
      <dgm:spPr/>
      <dgm:t>
        <a:bodyPr/>
        <a:lstStyle/>
        <a:p>
          <a:pPr rtl="0"/>
          <a:r>
            <a:rPr lang="ru-RU" dirty="0" smtClean="0"/>
            <a:t>- </a:t>
          </a:r>
          <a:r>
            <a:rPr lang="ru-RU" i="1" dirty="0" smtClean="0"/>
            <a:t>агрегирование</a:t>
          </a:r>
          <a:r>
            <a:rPr lang="ru-RU" dirty="0" smtClean="0"/>
            <a:t> – это объединение явлений и процессов в единое целое;</a:t>
          </a:r>
          <a:endParaRPr lang="ru-RU" dirty="0"/>
        </a:p>
      </dgm:t>
    </dgm:pt>
    <dgm:pt modelId="{691C4C67-2FCE-446D-A08E-9451E371DF89}" type="parTrans" cxnId="{A0C2F524-627A-404B-932C-556806C7574B}">
      <dgm:prSet/>
      <dgm:spPr/>
      <dgm:t>
        <a:bodyPr/>
        <a:lstStyle/>
        <a:p>
          <a:endParaRPr lang="ru-RU"/>
        </a:p>
      </dgm:t>
    </dgm:pt>
    <dgm:pt modelId="{3AFFC5A0-9980-4CBB-ACD7-09BFB4A7AE4A}" type="sibTrans" cxnId="{A0C2F524-627A-404B-932C-556806C7574B}">
      <dgm:prSet/>
      <dgm:spPr/>
      <dgm:t>
        <a:bodyPr/>
        <a:lstStyle/>
        <a:p>
          <a:endParaRPr lang="ru-RU"/>
        </a:p>
      </dgm:t>
    </dgm:pt>
    <dgm:pt modelId="{44F53315-6214-49BC-90EF-F4A9C07AC8D0}">
      <dgm:prSet/>
      <dgm:spPr/>
      <dgm:t>
        <a:bodyPr/>
        <a:lstStyle/>
        <a:p>
          <a:pPr rtl="0"/>
          <a:r>
            <a:rPr lang="ru-RU" dirty="0" smtClean="0"/>
            <a:t>- </a:t>
          </a:r>
          <a:r>
            <a:rPr lang="ru-RU" i="1" dirty="0" smtClean="0"/>
            <a:t>экономические модели</a:t>
          </a:r>
          <a:r>
            <a:rPr lang="ru-RU" dirty="0" smtClean="0"/>
            <a:t> – формализованное описание различных экономических явлений и процессов.</a:t>
          </a:r>
          <a:endParaRPr lang="ru-RU" dirty="0"/>
        </a:p>
      </dgm:t>
    </dgm:pt>
    <dgm:pt modelId="{61F90521-C4AD-4F19-A2A8-939E75000A3A}" type="parTrans" cxnId="{FA6FF9B3-802B-411B-AAB1-15EE7F49CE78}">
      <dgm:prSet/>
      <dgm:spPr/>
      <dgm:t>
        <a:bodyPr/>
        <a:lstStyle/>
        <a:p>
          <a:endParaRPr lang="ru-RU"/>
        </a:p>
      </dgm:t>
    </dgm:pt>
    <dgm:pt modelId="{6215BF98-EBB8-4DE2-9331-BE491C9CB0B3}" type="sibTrans" cxnId="{FA6FF9B3-802B-411B-AAB1-15EE7F49CE78}">
      <dgm:prSet/>
      <dgm:spPr/>
      <dgm:t>
        <a:bodyPr/>
        <a:lstStyle/>
        <a:p>
          <a:endParaRPr lang="ru-RU"/>
        </a:p>
      </dgm:t>
    </dgm:pt>
    <dgm:pt modelId="{A67E2DA4-77EF-4573-97EC-7F7751322966}">
      <dgm:prSet custT="1"/>
      <dgm:spPr/>
      <dgm:t>
        <a:bodyPr/>
        <a:lstStyle/>
        <a:p>
          <a:pPr rtl="0"/>
          <a:r>
            <a:rPr lang="ru-RU" sz="1800" i="1" dirty="0" smtClean="0"/>
            <a:t>метод научной абстракции, </a:t>
          </a:r>
          <a:endParaRPr lang="ru-RU" sz="1800" dirty="0"/>
        </a:p>
      </dgm:t>
    </dgm:pt>
    <dgm:pt modelId="{BD6351AD-7E47-4946-9F4E-8B17CDB431E3}" type="parTrans" cxnId="{BC2C2346-3757-46DD-9C92-54244AA2A4BE}">
      <dgm:prSet/>
      <dgm:spPr/>
      <dgm:t>
        <a:bodyPr/>
        <a:lstStyle/>
        <a:p>
          <a:endParaRPr lang="ru-RU"/>
        </a:p>
      </dgm:t>
    </dgm:pt>
    <dgm:pt modelId="{984DC61C-CB00-4497-BF0C-C07CB40DA950}" type="sibTrans" cxnId="{BC2C2346-3757-46DD-9C92-54244AA2A4BE}">
      <dgm:prSet/>
      <dgm:spPr/>
      <dgm:t>
        <a:bodyPr/>
        <a:lstStyle/>
        <a:p>
          <a:endParaRPr lang="ru-RU"/>
        </a:p>
      </dgm:t>
    </dgm:pt>
    <dgm:pt modelId="{E4456963-6910-4BFC-8D34-2B6933007C2E}">
      <dgm:prSet custT="1"/>
      <dgm:spPr/>
      <dgm:t>
        <a:bodyPr/>
        <a:lstStyle/>
        <a:p>
          <a:pPr rtl="0"/>
          <a:r>
            <a:rPr lang="ru-RU" sz="1800" i="1" dirty="0" smtClean="0"/>
            <a:t>метод анализа и синтеза, </a:t>
          </a:r>
          <a:endParaRPr lang="ru-RU" sz="1800" dirty="0"/>
        </a:p>
      </dgm:t>
    </dgm:pt>
    <dgm:pt modelId="{8D3D2332-CD09-4668-99DB-4F13E3B3A122}" type="parTrans" cxnId="{55C2D5EF-C0C9-4926-AE04-CABD820FAFCE}">
      <dgm:prSet/>
      <dgm:spPr/>
      <dgm:t>
        <a:bodyPr/>
        <a:lstStyle/>
        <a:p>
          <a:endParaRPr lang="ru-RU"/>
        </a:p>
      </dgm:t>
    </dgm:pt>
    <dgm:pt modelId="{C51806D9-E53F-425A-A4FA-0F177EF45AAF}" type="sibTrans" cxnId="{55C2D5EF-C0C9-4926-AE04-CABD820FAFCE}">
      <dgm:prSet/>
      <dgm:spPr/>
      <dgm:t>
        <a:bodyPr/>
        <a:lstStyle/>
        <a:p>
          <a:endParaRPr lang="ru-RU"/>
        </a:p>
      </dgm:t>
    </dgm:pt>
    <dgm:pt modelId="{0621DA0D-5F2D-470A-ADCE-32141C5AB3AB}">
      <dgm:prSet custT="1"/>
      <dgm:spPr/>
      <dgm:t>
        <a:bodyPr/>
        <a:lstStyle/>
        <a:p>
          <a:pPr rtl="0"/>
          <a:r>
            <a:rPr lang="ru-RU" sz="1800" i="1" dirty="0" smtClean="0"/>
            <a:t>единства исторического и логического, </a:t>
          </a:r>
          <a:endParaRPr lang="ru-RU" sz="1800" dirty="0"/>
        </a:p>
      </dgm:t>
    </dgm:pt>
    <dgm:pt modelId="{BCF5860D-6E0B-4164-A0F4-C4DCEC1F4B9C}" type="parTrans" cxnId="{12713901-4424-4FD4-9537-61A79F7E655B}">
      <dgm:prSet/>
      <dgm:spPr/>
      <dgm:t>
        <a:bodyPr/>
        <a:lstStyle/>
        <a:p>
          <a:endParaRPr lang="ru-RU"/>
        </a:p>
      </dgm:t>
    </dgm:pt>
    <dgm:pt modelId="{EEAE05C7-543A-41F6-8A25-1AE7E25FC1F4}" type="sibTrans" cxnId="{12713901-4424-4FD4-9537-61A79F7E655B}">
      <dgm:prSet/>
      <dgm:spPr/>
      <dgm:t>
        <a:bodyPr/>
        <a:lstStyle/>
        <a:p>
          <a:endParaRPr lang="ru-RU"/>
        </a:p>
      </dgm:t>
    </dgm:pt>
    <dgm:pt modelId="{31822203-4A9A-4F79-A32F-E0AEAAA22348}">
      <dgm:prSet custT="1"/>
      <dgm:spPr/>
      <dgm:t>
        <a:bodyPr/>
        <a:lstStyle/>
        <a:p>
          <a:pPr rtl="0"/>
          <a:r>
            <a:rPr lang="ru-RU" sz="1800" i="1" dirty="0" smtClean="0"/>
            <a:t>экономико-математическое моделирование</a:t>
          </a:r>
          <a:r>
            <a:rPr lang="ru-RU" sz="1800" dirty="0" smtClean="0"/>
            <a:t>.</a:t>
          </a:r>
          <a:endParaRPr lang="ru-RU" sz="1800" dirty="0"/>
        </a:p>
      </dgm:t>
    </dgm:pt>
    <dgm:pt modelId="{9FB52B27-32F6-4693-9FEC-5E9C3A0E9B6D}" type="parTrans" cxnId="{5DB068DA-916D-44E0-A84D-D23874D4578F}">
      <dgm:prSet/>
      <dgm:spPr/>
      <dgm:t>
        <a:bodyPr/>
        <a:lstStyle/>
        <a:p>
          <a:endParaRPr lang="ru-RU"/>
        </a:p>
      </dgm:t>
    </dgm:pt>
    <dgm:pt modelId="{C18B651F-C701-4037-B1DF-5560A62C5C26}" type="sibTrans" cxnId="{5DB068DA-916D-44E0-A84D-D23874D4578F}">
      <dgm:prSet/>
      <dgm:spPr/>
      <dgm:t>
        <a:bodyPr/>
        <a:lstStyle/>
        <a:p>
          <a:endParaRPr lang="ru-RU"/>
        </a:p>
      </dgm:t>
    </dgm:pt>
    <dgm:pt modelId="{AF4FEC59-A7DF-40EE-ABA5-B19B732B1776}" type="pres">
      <dgm:prSet presAssocID="{0D8189C9-270C-49C3-8963-576684C6A9D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80F6B3-EA53-477B-8D62-BA8B399F78F2}" type="pres">
      <dgm:prSet presAssocID="{31699E45-C701-4B47-AA6A-F92BB476D9A6}" presName="boxAndChildren" presStyleCnt="0"/>
      <dgm:spPr/>
    </dgm:pt>
    <dgm:pt modelId="{765001CC-52C6-4952-A2E9-35DEB10E03D4}" type="pres">
      <dgm:prSet presAssocID="{31699E45-C701-4B47-AA6A-F92BB476D9A6}" presName="parentTextBox" presStyleLbl="node1" presStyleIdx="0" presStyleCnt="1"/>
      <dgm:spPr/>
      <dgm:t>
        <a:bodyPr/>
        <a:lstStyle/>
        <a:p>
          <a:endParaRPr lang="ru-RU"/>
        </a:p>
      </dgm:t>
    </dgm:pt>
    <dgm:pt modelId="{58001D97-415F-4C5B-8420-31B52E729328}" type="pres">
      <dgm:prSet presAssocID="{31699E45-C701-4B47-AA6A-F92BB476D9A6}" presName="entireBox" presStyleLbl="node1" presStyleIdx="0" presStyleCnt="1"/>
      <dgm:spPr/>
      <dgm:t>
        <a:bodyPr/>
        <a:lstStyle/>
        <a:p>
          <a:endParaRPr lang="ru-RU"/>
        </a:p>
      </dgm:t>
    </dgm:pt>
    <dgm:pt modelId="{9916A58A-C141-4908-83E9-334E539A2284}" type="pres">
      <dgm:prSet presAssocID="{31699E45-C701-4B47-AA6A-F92BB476D9A6}" presName="descendantBox" presStyleCnt="0"/>
      <dgm:spPr/>
    </dgm:pt>
    <dgm:pt modelId="{6747C241-ABC4-4E64-8C7D-AE0E698AC6B7}" type="pres">
      <dgm:prSet presAssocID="{C71B570B-1765-4678-84AD-91A67948F699}" presName="childTextBox" presStyleLbl="fgAccFollowNode1" presStyleIdx="0" presStyleCnt="2" custScaleY="139900" custLinFactNeighborX="-1274" custLinFactNeighborY="14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44856B-CC43-46E3-865F-BB76EF8300DF}" type="pres">
      <dgm:prSet presAssocID="{CF0CEADF-433D-4EB0-A2AF-4126B14A0BB4}" presName="childTextBox" presStyleLbl="fgAccFollowNode1" presStyleIdx="1" presStyleCnt="2" custScaleY="140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EA4DD6-0E60-407E-8964-76E3E7EF0E09}" type="presOf" srcId="{0621DA0D-5F2D-470A-ADCE-32141C5AB3AB}" destId="{6747C241-ABC4-4E64-8C7D-AE0E698AC6B7}" srcOrd="0" destOrd="3" presId="urn:microsoft.com/office/officeart/2005/8/layout/process4"/>
    <dgm:cxn modelId="{5DB068DA-916D-44E0-A84D-D23874D4578F}" srcId="{C71B570B-1765-4678-84AD-91A67948F699}" destId="{31822203-4A9A-4F79-A32F-E0AEAAA22348}" srcOrd="3" destOrd="0" parTransId="{9FB52B27-32F6-4693-9FEC-5E9C3A0E9B6D}" sibTransId="{C18B651F-C701-4037-B1DF-5560A62C5C26}"/>
    <dgm:cxn modelId="{FA6FF9B3-802B-411B-AAB1-15EE7F49CE78}" srcId="{CF0CEADF-433D-4EB0-A2AF-4126B14A0BB4}" destId="{44F53315-6214-49BC-90EF-F4A9C07AC8D0}" srcOrd="1" destOrd="0" parTransId="{61F90521-C4AD-4F19-A2A8-939E75000A3A}" sibTransId="{6215BF98-EBB8-4DE2-9331-BE491C9CB0B3}"/>
    <dgm:cxn modelId="{A0C2F524-627A-404B-932C-556806C7574B}" srcId="{CF0CEADF-433D-4EB0-A2AF-4126B14A0BB4}" destId="{D93A63CE-05AB-4BC3-A889-1CB9B92D4E35}" srcOrd="0" destOrd="0" parTransId="{691C4C67-2FCE-446D-A08E-9451E371DF89}" sibTransId="{3AFFC5A0-9980-4CBB-ACD7-09BFB4A7AE4A}"/>
    <dgm:cxn modelId="{B8B55B24-7598-457E-960F-8614F47A9E49}" type="presOf" srcId="{0D8189C9-270C-49C3-8963-576684C6A9D6}" destId="{AF4FEC59-A7DF-40EE-ABA5-B19B732B1776}" srcOrd="0" destOrd="0" presId="urn:microsoft.com/office/officeart/2005/8/layout/process4"/>
    <dgm:cxn modelId="{C5A8FA3F-8F6C-4331-B7D2-BC69E2E9A7DB}" srcId="{31699E45-C701-4B47-AA6A-F92BB476D9A6}" destId="{CF0CEADF-433D-4EB0-A2AF-4126B14A0BB4}" srcOrd="1" destOrd="0" parTransId="{123527E9-032A-4042-BD8A-0C0C9C648119}" sibTransId="{65B23F0E-EB54-480D-AA52-FA79A9F421CD}"/>
    <dgm:cxn modelId="{34DA784F-BC43-474A-B80F-3E7E21C9BFB8}" type="presOf" srcId="{E4456963-6910-4BFC-8D34-2B6933007C2E}" destId="{6747C241-ABC4-4E64-8C7D-AE0E698AC6B7}" srcOrd="0" destOrd="2" presId="urn:microsoft.com/office/officeart/2005/8/layout/process4"/>
    <dgm:cxn modelId="{CCEF125E-566C-47B9-97BD-4581EB996F22}" type="presOf" srcId="{CF0CEADF-433D-4EB0-A2AF-4126B14A0BB4}" destId="{4A44856B-CC43-46E3-865F-BB76EF8300DF}" srcOrd="0" destOrd="0" presId="urn:microsoft.com/office/officeart/2005/8/layout/process4"/>
    <dgm:cxn modelId="{BC2C2346-3757-46DD-9C92-54244AA2A4BE}" srcId="{C71B570B-1765-4678-84AD-91A67948F699}" destId="{A67E2DA4-77EF-4573-97EC-7F7751322966}" srcOrd="0" destOrd="0" parTransId="{BD6351AD-7E47-4946-9F4E-8B17CDB431E3}" sibTransId="{984DC61C-CB00-4497-BF0C-C07CB40DA950}"/>
    <dgm:cxn modelId="{BE8B10E6-794C-400F-85BE-CE4DF3438497}" type="presOf" srcId="{31822203-4A9A-4F79-A32F-E0AEAAA22348}" destId="{6747C241-ABC4-4E64-8C7D-AE0E698AC6B7}" srcOrd="0" destOrd="4" presId="urn:microsoft.com/office/officeart/2005/8/layout/process4"/>
    <dgm:cxn modelId="{B3A4817F-9112-438C-BC3F-B31156E03BE1}" type="presOf" srcId="{C71B570B-1765-4678-84AD-91A67948F699}" destId="{6747C241-ABC4-4E64-8C7D-AE0E698AC6B7}" srcOrd="0" destOrd="0" presId="urn:microsoft.com/office/officeart/2005/8/layout/process4"/>
    <dgm:cxn modelId="{40BBAEDE-B803-486A-8764-1D2A87300978}" type="presOf" srcId="{A67E2DA4-77EF-4573-97EC-7F7751322966}" destId="{6747C241-ABC4-4E64-8C7D-AE0E698AC6B7}" srcOrd="0" destOrd="1" presId="urn:microsoft.com/office/officeart/2005/8/layout/process4"/>
    <dgm:cxn modelId="{02B91CBF-98F9-47E3-BE88-1BA3B48CE022}" type="presOf" srcId="{D93A63CE-05AB-4BC3-A889-1CB9B92D4E35}" destId="{4A44856B-CC43-46E3-865F-BB76EF8300DF}" srcOrd="0" destOrd="1" presId="urn:microsoft.com/office/officeart/2005/8/layout/process4"/>
    <dgm:cxn modelId="{12713901-4424-4FD4-9537-61A79F7E655B}" srcId="{C71B570B-1765-4678-84AD-91A67948F699}" destId="{0621DA0D-5F2D-470A-ADCE-32141C5AB3AB}" srcOrd="2" destOrd="0" parTransId="{BCF5860D-6E0B-4164-A0F4-C4DCEC1F4B9C}" sibTransId="{EEAE05C7-543A-41F6-8A25-1AE7E25FC1F4}"/>
    <dgm:cxn modelId="{FED3E72D-524F-429F-8A96-8B9B159516E6}" type="presOf" srcId="{31699E45-C701-4B47-AA6A-F92BB476D9A6}" destId="{58001D97-415F-4C5B-8420-31B52E729328}" srcOrd="1" destOrd="0" presId="urn:microsoft.com/office/officeart/2005/8/layout/process4"/>
    <dgm:cxn modelId="{55C2D5EF-C0C9-4926-AE04-CABD820FAFCE}" srcId="{C71B570B-1765-4678-84AD-91A67948F699}" destId="{E4456963-6910-4BFC-8D34-2B6933007C2E}" srcOrd="1" destOrd="0" parTransId="{8D3D2332-CD09-4668-99DB-4F13E3B3A122}" sibTransId="{C51806D9-E53F-425A-A4FA-0F177EF45AAF}"/>
    <dgm:cxn modelId="{8224C0A5-1A35-4EB6-A9D2-C5DBFB39168A}" srcId="{0D8189C9-270C-49C3-8963-576684C6A9D6}" destId="{31699E45-C701-4B47-AA6A-F92BB476D9A6}" srcOrd="0" destOrd="0" parTransId="{A48B082B-C2BB-401C-A31B-7635B0982513}" sibTransId="{41FB75DF-BC29-4EC8-A4D2-A2CD5F7B3CE6}"/>
    <dgm:cxn modelId="{3B84ADF0-7549-4F7D-8CD7-959B3E85C358}" type="presOf" srcId="{44F53315-6214-49BC-90EF-F4A9C07AC8D0}" destId="{4A44856B-CC43-46E3-865F-BB76EF8300DF}" srcOrd="0" destOrd="2" presId="urn:microsoft.com/office/officeart/2005/8/layout/process4"/>
    <dgm:cxn modelId="{A18F8599-353B-4876-A7E9-95BCD8CFF3F5}" srcId="{31699E45-C701-4B47-AA6A-F92BB476D9A6}" destId="{C71B570B-1765-4678-84AD-91A67948F699}" srcOrd="0" destOrd="0" parTransId="{52788A66-176B-446C-B0D4-CF765D0A403A}" sibTransId="{239A7491-BBFD-47C5-9EF7-1B16203D4212}"/>
    <dgm:cxn modelId="{9CF10D86-2438-4F2B-AF51-7A1AFF0AF85B}" type="presOf" srcId="{31699E45-C701-4B47-AA6A-F92BB476D9A6}" destId="{765001CC-52C6-4952-A2E9-35DEB10E03D4}" srcOrd="0" destOrd="0" presId="urn:microsoft.com/office/officeart/2005/8/layout/process4"/>
    <dgm:cxn modelId="{CE4366BC-EDC4-4125-ACF2-DEB8B761C816}" type="presParOf" srcId="{AF4FEC59-A7DF-40EE-ABA5-B19B732B1776}" destId="{4180F6B3-EA53-477B-8D62-BA8B399F78F2}" srcOrd="0" destOrd="0" presId="urn:microsoft.com/office/officeart/2005/8/layout/process4"/>
    <dgm:cxn modelId="{923AFA45-730D-47B1-B9EA-BFB54C4B8160}" type="presParOf" srcId="{4180F6B3-EA53-477B-8D62-BA8B399F78F2}" destId="{765001CC-52C6-4952-A2E9-35DEB10E03D4}" srcOrd="0" destOrd="0" presId="urn:microsoft.com/office/officeart/2005/8/layout/process4"/>
    <dgm:cxn modelId="{9B6D2120-3A52-429F-BBE4-A7EA65141D94}" type="presParOf" srcId="{4180F6B3-EA53-477B-8D62-BA8B399F78F2}" destId="{58001D97-415F-4C5B-8420-31B52E729328}" srcOrd="1" destOrd="0" presId="urn:microsoft.com/office/officeart/2005/8/layout/process4"/>
    <dgm:cxn modelId="{630D4DA4-9410-4F43-81C4-23D062103B5E}" type="presParOf" srcId="{4180F6B3-EA53-477B-8D62-BA8B399F78F2}" destId="{9916A58A-C141-4908-83E9-334E539A2284}" srcOrd="2" destOrd="0" presId="urn:microsoft.com/office/officeart/2005/8/layout/process4"/>
    <dgm:cxn modelId="{D6784F11-A11D-42E8-8BE5-87177DFC291F}" type="presParOf" srcId="{9916A58A-C141-4908-83E9-334E539A2284}" destId="{6747C241-ABC4-4E64-8C7D-AE0E698AC6B7}" srcOrd="0" destOrd="0" presId="urn:microsoft.com/office/officeart/2005/8/layout/process4"/>
    <dgm:cxn modelId="{93116349-67F0-47B4-90D3-1398CB84D1CE}" type="presParOf" srcId="{9916A58A-C141-4908-83E9-334E539A2284}" destId="{4A44856B-CC43-46E3-865F-BB76EF8300DF}" srcOrd="1" destOrd="0" presId="urn:microsoft.com/office/officeart/2005/8/layout/process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3ECD7-9ABE-47C4-834A-DED16817B1DD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1F6D0-D904-4E89-A29F-20D4C7871A54}">
      <dgm:prSet custT="1"/>
      <dgm:spPr/>
      <dgm:t>
        <a:bodyPr/>
        <a:lstStyle/>
        <a:p>
          <a:pPr rtl="0"/>
          <a:r>
            <a:rPr lang="ru-RU" sz="1800" b="1" dirty="0" smtClean="0"/>
            <a:t>∑ «инъекций»</a:t>
          </a:r>
          <a:endParaRPr lang="ru-RU" sz="1800" b="1" dirty="0"/>
        </a:p>
      </dgm:t>
    </dgm:pt>
    <dgm:pt modelId="{93AA0C29-E1C1-4B68-94AE-E5F06A2B24C7}" type="parTrans" cxnId="{ABF65711-6F0D-4B1E-B0F4-D8DED96F49B2}">
      <dgm:prSet/>
      <dgm:spPr/>
      <dgm:t>
        <a:bodyPr/>
        <a:lstStyle/>
        <a:p>
          <a:endParaRPr lang="ru-RU"/>
        </a:p>
      </dgm:t>
    </dgm:pt>
    <dgm:pt modelId="{5F3B8161-325A-41A0-8A1E-5EBD4BA38006}" type="sibTrans" cxnId="{ABF65711-6F0D-4B1E-B0F4-D8DED96F49B2}">
      <dgm:prSet/>
      <dgm:spPr/>
      <dgm:t>
        <a:bodyPr/>
        <a:lstStyle/>
        <a:p>
          <a:endParaRPr lang="ru-RU"/>
        </a:p>
      </dgm:t>
    </dgm:pt>
    <dgm:pt modelId="{949F0794-AFDB-4214-BB23-113ECC567533}">
      <dgm:prSet custT="1"/>
      <dgm:spPr/>
      <dgm:t>
        <a:bodyPr/>
        <a:lstStyle/>
        <a:p>
          <a:pPr rtl="0"/>
          <a:r>
            <a:rPr lang="ru-RU" sz="1800" b="1" dirty="0" smtClean="0"/>
            <a:t>∑«утечек»</a:t>
          </a:r>
          <a:endParaRPr lang="ru-RU" sz="1800" b="1" dirty="0"/>
        </a:p>
      </dgm:t>
    </dgm:pt>
    <dgm:pt modelId="{858F14CC-F615-43A1-B00A-4FFBA9EFE48C}" type="parTrans" cxnId="{CDD1BAAE-7977-4E0D-8EF5-003EE4903C33}">
      <dgm:prSet/>
      <dgm:spPr/>
      <dgm:t>
        <a:bodyPr/>
        <a:lstStyle/>
        <a:p>
          <a:endParaRPr lang="ru-RU"/>
        </a:p>
      </dgm:t>
    </dgm:pt>
    <dgm:pt modelId="{40581BEB-F092-43D0-8BCB-3C74003BBA95}" type="sibTrans" cxnId="{CDD1BAAE-7977-4E0D-8EF5-003EE4903C33}">
      <dgm:prSet/>
      <dgm:spPr/>
      <dgm:t>
        <a:bodyPr/>
        <a:lstStyle/>
        <a:p>
          <a:endParaRPr lang="ru-RU"/>
        </a:p>
      </dgm:t>
    </dgm:pt>
    <dgm:pt modelId="{38620DF1-4501-438A-96B2-936AE8927013}" type="pres">
      <dgm:prSet presAssocID="{7923ECD7-9ABE-47C4-834A-DED16817B1D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01AE55-2AB7-4C1C-A466-752F622A832C}" type="pres">
      <dgm:prSet presAssocID="{7923ECD7-9ABE-47C4-834A-DED16817B1DD}" presName="divider" presStyleLbl="fgShp" presStyleIdx="0" presStyleCnt="1"/>
      <dgm:spPr/>
    </dgm:pt>
    <dgm:pt modelId="{8D8A715E-06E4-4C10-BB0B-31E7A66D75CA}" type="pres">
      <dgm:prSet presAssocID="{8AF1F6D0-D904-4E89-A29F-20D4C7871A54}" presName="downArrow" presStyleLbl="node1" presStyleIdx="0" presStyleCnt="2"/>
      <dgm:spPr/>
    </dgm:pt>
    <dgm:pt modelId="{F75AB3B6-F749-43DC-BFC0-819D4BAD610D}" type="pres">
      <dgm:prSet presAssocID="{8AF1F6D0-D904-4E89-A29F-20D4C7871A54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43078-3C33-48D1-BBEA-DAE09DAFE682}" type="pres">
      <dgm:prSet presAssocID="{949F0794-AFDB-4214-BB23-113ECC567533}" presName="upArrow" presStyleLbl="node1" presStyleIdx="1" presStyleCnt="2"/>
      <dgm:spPr/>
    </dgm:pt>
    <dgm:pt modelId="{75E8430C-A599-499C-B09E-1F338025F6C0}" type="pres">
      <dgm:prSet presAssocID="{949F0794-AFDB-4214-BB23-113ECC56753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F65711-6F0D-4B1E-B0F4-D8DED96F49B2}" srcId="{7923ECD7-9ABE-47C4-834A-DED16817B1DD}" destId="{8AF1F6D0-D904-4E89-A29F-20D4C7871A54}" srcOrd="0" destOrd="0" parTransId="{93AA0C29-E1C1-4B68-94AE-E5F06A2B24C7}" sibTransId="{5F3B8161-325A-41A0-8A1E-5EBD4BA38006}"/>
    <dgm:cxn modelId="{CDD1BAAE-7977-4E0D-8EF5-003EE4903C33}" srcId="{7923ECD7-9ABE-47C4-834A-DED16817B1DD}" destId="{949F0794-AFDB-4214-BB23-113ECC567533}" srcOrd="1" destOrd="0" parTransId="{858F14CC-F615-43A1-B00A-4FFBA9EFE48C}" sibTransId="{40581BEB-F092-43D0-8BCB-3C74003BBA95}"/>
    <dgm:cxn modelId="{1404D692-726C-49A5-BA07-64199E5C0264}" type="presOf" srcId="{8AF1F6D0-D904-4E89-A29F-20D4C7871A54}" destId="{F75AB3B6-F749-43DC-BFC0-819D4BAD610D}" srcOrd="0" destOrd="0" presId="urn:microsoft.com/office/officeart/2005/8/layout/arrow3"/>
    <dgm:cxn modelId="{97EA80E5-9197-4465-81AF-3869962A7960}" type="presOf" srcId="{949F0794-AFDB-4214-BB23-113ECC567533}" destId="{75E8430C-A599-499C-B09E-1F338025F6C0}" srcOrd="0" destOrd="0" presId="urn:microsoft.com/office/officeart/2005/8/layout/arrow3"/>
    <dgm:cxn modelId="{F5D91A28-C3B9-42F5-AF7C-F7A45D5036C6}" type="presOf" srcId="{7923ECD7-9ABE-47C4-834A-DED16817B1DD}" destId="{38620DF1-4501-438A-96B2-936AE8927013}" srcOrd="0" destOrd="0" presId="urn:microsoft.com/office/officeart/2005/8/layout/arrow3"/>
    <dgm:cxn modelId="{AE6CC2DF-506E-47EF-B899-57AA740D0CA3}" type="presParOf" srcId="{38620DF1-4501-438A-96B2-936AE8927013}" destId="{D601AE55-2AB7-4C1C-A466-752F622A832C}" srcOrd="0" destOrd="0" presId="urn:microsoft.com/office/officeart/2005/8/layout/arrow3"/>
    <dgm:cxn modelId="{DAF40DC2-5D56-4E85-BAF0-BE2FDB3BC1BD}" type="presParOf" srcId="{38620DF1-4501-438A-96B2-936AE8927013}" destId="{8D8A715E-06E4-4C10-BB0B-31E7A66D75CA}" srcOrd="1" destOrd="0" presId="urn:microsoft.com/office/officeart/2005/8/layout/arrow3"/>
    <dgm:cxn modelId="{7B27248E-FF57-4B2C-972F-CA8362D9FBB8}" type="presParOf" srcId="{38620DF1-4501-438A-96B2-936AE8927013}" destId="{F75AB3B6-F749-43DC-BFC0-819D4BAD610D}" srcOrd="2" destOrd="0" presId="urn:microsoft.com/office/officeart/2005/8/layout/arrow3"/>
    <dgm:cxn modelId="{AAE085B4-DE41-4E53-ABB3-0C8C4B91B1E7}" type="presParOf" srcId="{38620DF1-4501-438A-96B2-936AE8927013}" destId="{A3E43078-3C33-48D1-BBEA-DAE09DAFE682}" srcOrd="3" destOrd="0" presId="urn:microsoft.com/office/officeart/2005/8/layout/arrow3"/>
    <dgm:cxn modelId="{11A26F06-13BD-405D-84D4-B30E46D865E1}" type="presParOf" srcId="{38620DF1-4501-438A-96B2-936AE8927013}" destId="{75E8430C-A599-499C-B09E-1F338025F6C0}" srcOrd="4" destOrd="0" presId="urn:microsoft.com/office/officeart/2005/8/layout/arrow3"/>
  </dgm:cxnLst>
  <dgm:bg>
    <a:solidFill>
      <a:schemeClr val="accent1">
        <a:lumMod val="20000"/>
        <a:lumOff val="80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/>
          <a:lstStyle/>
          <a:p>
            <a:r>
              <a:rPr lang="ru-RU" dirty="0" smtClean="0"/>
              <a:t>Макроэкономический подход к анализу экономики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648072"/>
          </a:xfrm>
        </p:spPr>
        <p:txBody>
          <a:bodyPr/>
          <a:lstStyle/>
          <a:p>
            <a:r>
              <a:rPr lang="ru-RU" b="1" dirty="0" smtClean="0"/>
              <a:t>Лекция 7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27584" y="732995"/>
            <a:ext cx="8064896" cy="1039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456716" y="5301208"/>
            <a:ext cx="64008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b="1" dirty="0" smtClean="0"/>
              <a:t>«Экономика – это умение пользоваться жизнью наилучшим образом»</a:t>
            </a:r>
          </a:p>
          <a:p>
            <a:pPr algn="r"/>
            <a:r>
              <a:rPr lang="ru-RU" b="1" dirty="0" err="1" smtClean="0"/>
              <a:t>Дж.Б.Шоу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847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 txBox="1">
            <a:spLocks/>
          </p:cNvSpPr>
          <p:nvPr/>
        </p:nvSpPr>
        <p:spPr>
          <a:xfrm>
            <a:off x="4362095" y="1358525"/>
            <a:ext cx="4608511" cy="864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составная </a:t>
            </a:r>
            <a:r>
              <a:rPr lang="ru-RU" sz="2400" dirty="0"/>
              <a:t>часть экономической теории,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28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Что такое М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  <a:r>
              <a:rPr lang="ru-RU" b="1" dirty="0" smtClean="0"/>
              <a:t>кроэкономика?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82378" y="6492875"/>
            <a:ext cx="8208912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2403" y="648988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15303" y="4365104"/>
            <a:ext cx="7848872" cy="976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15303" y="5517232"/>
            <a:ext cx="7848872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-38702" y="3429000"/>
            <a:ext cx="4601859" cy="17281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u="sng" dirty="0"/>
              <a:t>М</a:t>
            </a:r>
            <a:r>
              <a:rPr lang="ru-RU" u="sng" dirty="0">
                <a:solidFill>
                  <a:srgbClr val="FF0000"/>
                </a:solidFill>
              </a:rPr>
              <a:t>а</a:t>
            </a:r>
            <a:r>
              <a:rPr lang="ru-RU" u="sng" dirty="0"/>
              <a:t>кроэкономика</a:t>
            </a:r>
            <a:r>
              <a:rPr lang="ru-RU" dirty="0"/>
              <a:t> – это раздел в экономической теории, в котором рассматриваются закономерности взаимодействия совокупных величин общего уровня (цен и безработицы, общего потребления и инвестиций, общего спроса и предложения, их влияние на изменения в объеме производства)  т.е. общее состояние национальной экономики.</a:t>
            </a:r>
          </a:p>
          <a:p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79512" y="692696"/>
            <a:ext cx="8784976" cy="3024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65338" indent="-2065338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Макро</a:t>
            </a:r>
            <a:r>
              <a:rPr lang="ru-RU" b="1" dirty="0">
                <a:solidFill>
                  <a:srgbClr val="0070C0"/>
                </a:solidFill>
              </a:rPr>
              <a:t>эко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номик</a:t>
            </a:r>
            <a:r>
              <a:rPr lang="ru-RU" b="1" dirty="0"/>
              <a:t>а (</a:t>
            </a:r>
            <a:r>
              <a:rPr lang="en-US" b="1" dirty="0"/>
              <a:t>M</a:t>
            </a: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/>
              <a:t>croeconomics) - </a:t>
            </a:r>
            <a:r>
              <a:rPr lang="ru-RU" b="1" dirty="0"/>
              <a:t>это</a:t>
            </a:r>
            <a:endParaRPr lang="ru-RU" dirty="0"/>
          </a:p>
        </p:txBody>
      </p:sp>
      <p:sp>
        <p:nvSpPr>
          <p:cNvPr id="15" name="Выноска 1 14"/>
          <p:cNvSpPr/>
          <p:nvPr/>
        </p:nvSpPr>
        <p:spPr>
          <a:xfrm>
            <a:off x="642047" y="1436267"/>
            <a:ext cx="3240360" cy="576064"/>
          </a:xfrm>
          <a:prstGeom prst="borderCallout1">
            <a:avLst>
              <a:gd name="adj1" fmla="val -4292"/>
              <a:gd name="adj2" fmla="val 35040"/>
              <a:gd name="adj3" fmla="val -51352"/>
              <a:gd name="adj4" fmla="val 39979"/>
            </a:avLst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от </a:t>
            </a:r>
            <a:r>
              <a:rPr lang="ru-RU" dirty="0" smtClean="0"/>
              <a:t>древнегреческого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714022" y="2204863"/>
            <a:ext cx="5256584" cy="1070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рассматривает логику поведения всех экономических субъектов не детализируя их на отдельных субъектов</a:t>
            </a:r>
          </a:p>
        </p:txBody>
      </p:sp>
      <p:sp>
        <p:nvSpPr>
          <p:cNvPr id="12" name="Выноска 1 11"/>
          <p:cNvSpPr/>
          <p:nvPr/>
        </p:nvSpPr>
        <p:spPr>
          <a:xfrm>
            <a:off x="507345" y="1358525"/>
            <a:ext cx="1224136" cy="576064"/>
          </a:xfrm>
          <a:prstGeom prst="borderCallout1">
            <a:avLst>
              <a:gd name="adj1" fmla="val -4292"/>
              <a:gd name="adj2" fmla="val 66365"/>
              <a:gd name="adj3" fmla="val -30870"/>
              <a:gd name="adj4" fmla="val 39979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6688" indent="-166688"/>
            <a:r>
              <a:rPr lang="ru-RU" sz="1600" dirty="0"/>
              <a:t>м</a:t>
            </a:r>
            <a:r>
              <a:rPr lang="ru-RU" sz="1600" dirty="0">
                <a:solidFill>
                  <a:schemeClr val="bg1"/>
                </a:solidFill>
              </a:rPr>
              <a:t>а</a:t>
            </a:r>
            <a:r>
              <a:rPr lang="ru-RU" sz="1600" dirty="0"/>
              <a:t>крос — </a:t>
            </a:r>
            <a:r>
              <a:rPr lang="ru-RU" sz="1600" dirty="0" smtClean="0"/>
              <a:t>большой </a:t>
            </a:r>
            <a:endParaRPr lang="ru-RU" sz="1600" dirty="0"/>
          </a:p>
        </p:txBody>
      </p:sp>
      <p:sp>
        <p:nvSpPr>
          <p:cNvPr id="13" name="Выноска 1 12"/>
          <p:cNvSpPr/>
          <p:nvPr/>
        </p:nvSpPr>
        <p:spPr>
          <a:xfrm>
            <a:off x="1065375" y="1916831"/>
            <a:ext cx="1332212" cy="576064"/>
          </a:xfrm>
          <a:prstGeom prst="borderCallout1">
            <a:avLst>
              <a:gd name="adj1" fmla="val 828"/>
              <a:gd name="adj2" fmla="val 81179"/>
              <a:gd name="adj3" fmla="val -140958"/>
              <a:gd name="adj4" fmla="val 5570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6688" indent="-166688"/>
            <a:r>
              <a:rPr lang="ru-RU" dirty="0" err="1"/>
              <a:t>ойкос</a:t>
            </a:r>
            <a:r>
              <a:rPr lang="ru-RU" dirty="0"/>
              <a:t> — дом </a:t>
            </a:r>
          </a:p>
        </p:txBody>
      </p:sp>
      <p:sp>
        <p:nvSpPr>
          <p:cNvPr id="14" name="Выноска 1 13"/>
          <p:cNvSpPr/>
          <p:nvPr/>
        </p:nvSpPr>
        <p:spPr>
          <a:xfrm>
            <a:off x="1731481" y="2475704"/>
            <a:ext cx="1508307" cy="576064"/>
          </a:xfrm>
          <a:prstGeom prst="borderCallout1">
            <a:avLst>
              <a:gd name="adj1" fmla="val -6852"/>
              <a:gd name="adj2" fmla="val 62751"/>
              <a:gd name="adj3" fmla="val -245928"/>
              <a:gd name="adj4" fmla="val 62870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6688" indent="-166688"/>
            <a:r>
              <a:rPr lang="ru-RU" dirty="0" err="1"/>
              <a:t>номос</a:t>
            </a:r>
            <a:r>
              <a:rPr lang="ru-RU" dirty="0"/>
              <a:t> — закон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868144" y="1736741"/>
            <a:ext cx="2889867" cy="432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общественная наука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-2146" y="5341872"/>
            <a:ext cx="9160264" cy="12554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u="sng" dirty="0"/>
              <a:t>М</a:t>
            </a:r>
            <a:r>
              <a:rPr lang="ru-RU" u="sng" dirty="0">
                <a:solidFill>
                  <a:srgbClr val="FF0000"/>
                </a:solidFill>
              </a:rPr>
              <a:t>а</a:t>
            </a:r>
            <a:r>
              <a:rPr lang="ru-RU" u="sng" dirty="0"/>
              <a:t>кроэкономика</a:t>
            </a:r>
            <a:r>
              <a:rPr lang="ru-RU" dirty="0"/>
              <a:t> – </a:t>
            </a:r>
            <a:r>
              <a:rPr lang="ru-RU" dirty="0" smtClean="0"/>
              <a:t> это наука, которая изучает поведение экономики в целом или ее крупных совокупностей (агрегатов);</a:t>
            </a:r>
          </a:p>
          <a:p>
            <a:r>
              <a:rPr lang="ru-RU" dirty="0" smtClean="0"/>
              <a:t>учение </a:t>
            </a:r>
            <a:r>
              <a:rPr lang="ru-RU" dirty="0"/>
              <a:t>об общем уровне национального объема производства, безработицы и инфляции; имеет дело со свойствами экономической системы как единого целого, изучает факторы и результаты развития экономики страны в целом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563157" y="3429000"/>
            <a:ext cx="4552143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u="sng" dirty="0"/>
              <a:t>М</a:t>
            </a:r>
            <a:r>
              <a:rPr lang="ru-RU" u="sng" dirty="0">
                <a:solidFill>
                  <a:srgbClr val="FF0000"/>
                </a:solidFill>
              </a:rPr>
              <a:t>а</a:t>
            </a:r>
            <a:r>
              <a:rPr lang="ru-RU" u="sng" dirty="0"/>
              <a:t>кроэкономика</a:t>
            </a:r>
            <a:r>
              <a:rPr lang="ru-RU" dirty="0"/>
              <a:t> </a:t>
            </a:r>
            <a:r>
              <a:rPr lang="ru-RU" dirty="0" smtClean="0"/>
              <a:t> способна объяснить, почему одни страны богаче, а другие беднее, почему существуют деловые (экономические) циклы, почему существуют безработица и инфляция и как они связаны между собой, каково место и роль государства в экономике.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7467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9" grpId="0"/>
      <p:bldP spid="15" grpId="0" animBg="1"/>
      <p:bldP spid="17" grpId="0" animBg="1"/>
      <p:bldP spid="12" grpId="0" animBg="1"/>
      <p:bldP spid="13" grpId="0" animBg="1"/>
      <p:bldP spid="14" grpId="0" animBg="1"/>
      <p:bldP spid="10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032" y="4704585"/>
            <a:ext cx="4896545" cy="183257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В 1936 году выходит его книга «Общая теория занятости, процента и денег», в которой он заложил </a:t>
            </a:r>
            <a:r>
              <a:rPr lang="ru-RU" i="1" dirty="0"/>
              <a:t>основы макроэкономического </a:t>
            </a:r>
            <a:r>
              <a:rPr lang="ru-RU" i="1" dirty="0" smtClean="0"/>
              <a:t>анализа</a:t>
            </a:r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dirty="0" err="1"/>
              <a:t>Кейнс</a:t>
            </a:r>
            <a:r>
              <a:rPr lang="ru-RU" dirty="0"/>
              <a:t> обосновал необходимость государственного регулирования экономики как единого </a:t>
            </a:r>
            <a:r>
              <a:rPr lang="ru-RU" dirty="0" smtClean="0"/>
              <a:t>целого</a:t>
            </a:r>
          </a:p>
          <a:p>
            <a:pPr marL="0" indent="0">
              <a:buNone/>
            </a:pPr>
            <a:r>
              <a:rPr lang="ru-RU" dirty="0" smtClean="0"/>
              <a:t>Идеи </a:t>
            </a:r>
            <a:r>
              <a:rPr lang="ru-RU" dirty="0" err="1"/>
              <a:t>Кейнса</a:t>
            </a:r>
            <a:r>
              <a:rPr lang="ru-RU" dirty="0"/>
              <a:t> продолжали развивать его последователи: Дж. </a:t>
            </a:r>
            <a:r>
              <a:rPr lang="ru-RU" dirty="0" err="1"/>
              <a:t>Хикс</a:t>
            </a:r>
            <a:r>
              <a:rPr lang="ru-RU" dirty="0"/>
              <a:t>, А. </a:t>
            </a:r>
            <a:r>
              <a:rPr lang="ru-RU" dirty="0" err="1"/>
              <a:t>Хансен</a:t>
            </a:r>
            <a:r>
              <a:rPr lang="ru-RU" dirty="0"/>
              <a:t>, П. </a:t>
            </a:r>
            <a:r>
              <a:rPr lang="ru-RU" dirty="0" err="1"/>
              <a:t>Самуэльсон</a:t>
            </a:r>
            <a:r>
              <a:rPr lang="ru-RU" dirty="0"/>
              <a:t>.</a:t>
            </a:r>
          </a:p>
          <a:p>
            <a:endParaRPr lang="ru-RU" u="sng" dirty="0" smtClean="0"/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00" y="4508354"/>
            <a:ext cx="1439641" cy="2080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67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История </a:t>
            </a:r>
            <a:r>
              <a:rPr lang="ru-RU" b="1" dirty="0"/>
              <a:t>М</a:t>
            </a:r>
            <a:r>
              <a:rPr lang="ru-RU" b="1" dirty="0">
                <a:solidFill>
                  <a:srgbClr val="FF0000"/>
                </a:solidFill>
              </a:rPr>
              <a:t>а</a:t>
            </a:r>
            <a:r>
              <a:rPr lang="ru-RU" b="1" dirty="0"/>
              <a:t>кроэкономики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3209" y="6476355"/>
            <a:ext cx="8208912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60232" y="647635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814641" y="1404467"/>
            <a:ext cx="4374232" cy="238238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800" dirty="0" smtClean="0"/>
              <a:t>Содержательные </a:t>
            </a:r>
            <a:r>
              <a:rPr lang="ru-RU" sz="3800" dirty="0"/>
              <a:t>основы </a:t>
            </a:r>
            <a:r>
              <a:rPr lang="ru-RU" sz="3800" dirty="0" smtClean="0"/>
              <a:t>самостоятельного </a:t>
            </a:r>
            <a:r>
              <a:rPr lang="ru-RU" sz="3800" dirty="0"/>
              <a:t>научного направления - макроэкономики были заложены </a:t>
            </a:r>
            <a:r>
              <a:rPr lang="ru-RU" sz="3800" dirty="0" smtClean="0"/>
              <a:t>английским </a:t>
            </a:r>
            <a:r>
              <a:rPr lang="ru-RU" sz="3800" dirty="0"/>
              <a:t>экономистом, представителем Кембриджской школы, лордом </a:t>
            </a:r>
            <a:r>
              <a:rPr lang="ru-RU" sz="3800" b="1" dirty="0"/>
              <a:t>Джоном </a:t>
            </a:r>
            <a:r>
              <a:rPr lang="ru-RU" sz="3800" b="1" dirty="0" err="1"/>
              <a:t>Мейнардом</a:t>
            </a:r>
            <a:r>
              <a:rPr lang="ru-RU" sz="3800" b="1" dirty="0"/>
              <a:t> </a:t>
            </a:r>
            <a:r>
              <a:rPr lang="ru-RU" sz="3800" b="1" dirty="0" err="1"/>
              <a:t>Кейнсом</a:t>
            </a:r>
            <a:r>
              <a:rPr lang="ru-RU" sz="3400" b="1" dirty="0"/>
              <a:t> </a:t>
            </a:r>
            <a:endParaRPr lang="ru-RU" sz="3400" b="1" dirty="0" smtClean="0"/>
          </a:p>
          <a:p>
            <a:endParaRPr lang="ru-RU" dirty="0" smtClean="0"/>
          </a:p>
          <a:p>
            <a:pPr marL="0" indent="0" algn="ctr">
              <a:buNone/>
            </a:pPr>
            <a:endParaRPr lang="ru-RU" sz="3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John </a:t>
            </a:r>
            <a:r>
              <a:rPr lang="en-US" sz="3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Maynard </a:t>
            </a:r>
            <a:r>
              <a:rPr lang="en-US" sz="3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Keynes</a:t>
            </a: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(1883-1946)</a:t>
            </a:r>
            <a:endParaRPr lang="ru-RU" dirty="0" smtClean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97768" y="620688"/>
            <a:ext cx="8838728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Как самостоятельное научное направление </a:t>
            </a:r>
            <a:r>
              <a:rPr lang="ru-RU" sz="4000" dirty="0"/>
              <a:t>м</a:t>
            </a:r>
            <a:r>
              <a:rPr lang="ru-RU" sz="4000" dirty="0">
                <a:solidFill>
                  <a:srgbClr val="FF0000"/>
                </a:solidFill>
              </a:rPr>
              <a:t>а</a:t>
            </a:r>
            <a:r>
              <a:rPr lang="ru-RU" sz="4000" dirty="0"/>
              <a:t>кроэкономика</a:t>
            </a:r>
            <a:r>
              <a:rPr lang="ru-RU" dirty="0"/>
              <a:t> стала формироваться </a:t>
            </a:r>
            <a:r>
              <a:rPr lang="ru-RU" sz="4000" dirty="0"/>
              <a:t>с начала 30-хгг ХХ в</a:t>
            </a:r>
            <a:r>
              <a:rPr lang="ru-RU" dirty="0" smtClean="0"/>
              <a:t>.</a:t>
            </a:r>
            <a:endParaRPr lang="ru-RU" sz="45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-2" y="1410584"/>
            <a:ext cx="4769769" cy="2376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Впервые термин «макроэкономика» в 1933 г. в своей статье использовал норвежский ученый, экономист-математик, один из основоположников эконометрики, Нобелевский лауреат 1969г. </a:t>
            </a:r>
            <a:r>
              <a:rPr lang="ru-RU" b="1" dirty="0" err="1" smtClean="0"/>
              <a:t>Рагнар</a:t>
            </a:r>
            <a:r>
              <a:rPr lang="ru-RU" b="1" dirty="0" smtClean="0"/>
              <a:t> </a:t>
            </a:r>
            <a:r>
              <a:rPr lang="ru-RU" b="1" dirty="0" err="1" smtClean="0"/>
              <a:t>Фриш</a:t>
            </a:r>
            <a:r>
              <a:rPr lang="ru-RU" b="1" dirty="0" smtClean="0"/>
              <a:t>  </a:t>
            </a:r>
          </a:p>
          <a:p>
            <a:pPr marL="0" indent="0" algn="ctr">
              <a:buNone/>
            </a:pPr>
            <a:endParaRPr lang="ru-RU" i="1" dirty="0" smtClean="0">
              <a:latin typeface="Times New Roman"/>
            </a:endParaRPr>
          </a:p>
          <a:p>
            <a:pPr marL="0" indent="0" algn="ctr">
              <a:buNone/>
            </a:pPr>
            <a:endParaRPr lang="ru-RU" i="1" dirty="0">
              <a:latin typeface="Times New Roman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0080"/>
              </a:solidFill>
              <a:latin typeface="Times New Roman"/>
            </a:endParaRPr>
          </a:p>
          <a:p>
            <a:pPr marL="0" indent="0" algn="ctr">
              <a:buNone/>
            </a:pPr>
            <a:r>
              <a:rPr lang="sv-SE" i="1" dirty="0" smtClean="0">
                <a:solidFill>
                  <a:srgbClr val="000080"/>
                </a:solidFill>
                <a:latin typeface="Times New Roman"/>
              </a:rPr>
              <a:t>Frisch Ragnar А. К. (1895 — 1973)</a:t>
            </a:r>
            <a:r>
              <a:rPr lang="ru-RU" i="1" dirty="0" smtClean="0">
                <a:solidFill>
                  <a:srgbClr val="000080"/>
                </a:solidFill>
                <a:latin typeface="Times New Roman"/>
              </a:rPr>
              <a:t> </a:t>
            </a:r>
            <a:r>
              <a:rPr lang="sv-SE" i="1" dirty="0">
                <a:solidFill>
                  <a:srgbClr val="000080"/>
                </a:solidFill>
                <a:latin typeface="Times New Roman"/>
              </a:rPr>
              <a:t> </a:t>
            </a:r>
            <a:endParaRPr lang="sv-SE" dirty="0">
              <a:solidFill>
                <a:srgbClr val="000080"/>
              </a:solidFill>
              <a:latin typeface="verdan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19913"/>
            <a:ext cx="2220838" cy="296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0" y="1446338"/>
            <a:ext cx="2745871" cy="285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97768" y="3972687"/>
            <a:ext cx="883872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Но сам м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ru-RU" dirty="0"/>
              <a:t>кроэкономический анализ общеэкономических тенденций притягивает к себе внимание экономистов уже много веков.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4859513" y="4620759"/>
            <a:ext cx="4284488" cy="185559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Новые </a:t>
            </a:r>
            <a:r>
              <a:rPr lang="ru-RU" dirty="0"/>
              <a:t>появившиеся теории поставили под сомнение идеи </a:t>
            </a:r>
            <a:r>
              <a:rPr lang="ru-RU" dirty="0" err="1"/>
              <a:t>Кейнса</a:t>
            </a:r>
            <a:r>
              <a:rPr lang="ru-RU" dirty="0"/>
              <a:t>. </a:t>
            </a:r>
            <a:r>
              <a:rPr lang="ru-RU" dirty="0" smtClean="0"/>
              <a:t>Наиболее </a:t>
            </a:r>
            <a:r>
              <a:rPr lang="ru-RU" dirty="0"/>
              <a:t>весомой критике подверглось кейнсианство со стороны </a:t>
            </a:r>
            <a:r>
              <a:rPr lang="ru-RU" sz="3400" b="1" dirty="0"/>
              <a:t>монетаристского направления</a:t>
            </a:r>
            <a:r>
              <a:rPr lang="ru-RU" dirty="0"/>
              <a:t>, возглавляемого М. </a:t>
            </a:r>
            <a:r>
              <a:rPr lang="ru-RU" dirty="0" err="1"/>
              <a:t>Фридменом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Большой </a:t>
            </a:r>
            <a:r>
              <a:rPr lang="ru-RU" dirty="0"/>
              <a:t>вклад в развитие и обогащение макроэкономики внесли ученые шведской, чикагской школ, представители </a:t>
            </a:r>
            <a:r>
              <a:rPr lang="ru-RU" sz="3400" b="1" dirty="0"/>
              <a:t>новой классической макроэкономики.</a:t>
            </a:r>
            <a:endParaRPr lang="ru-RU" b="1" u="sng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300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 animBg="1"/>
      <p:bldP spid="9" grpId="0"/>
      <p:bldP spid="7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16632"/>
            <a:ext cx="8640959" cy="936104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b="1" dirty="0"/>
              <a:t>Объект</a:t>
            </a:r>
            <a:r>
              <a:rPr lang="ru-RU" dirty="0"/>
              <a:t> </a:t>
            </a:r>
            <a:r>
              <a:rPr lang="ru-RU" dirty="0" smtClean="0"/>
              <a:t>м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кроэкономики </a:t>
            </a:r>
            <a:r>
              <a:rPr lang="ru-RU" dirty="0"/>
              <a:t>- </a:t>
            </a:r>
            <a:r>
              <a:rPr lang="ru-RU" sz="2700" dirty="0"/>
              <a:t>функционирование экономики в целом и ее взаимосвязи с внешним </a:t>
            </a:r>
            <a:r>
              <a:rPr lang="ru-RU" sz="2700" dirty="0" smtClean="0"/>
              <a:t>миром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71600" y="6492875"/>
            <a:ext cx="6624736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7504" y="1988839"/>
            <a:ext cx="8784975" cy="752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Ключевые м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кроэкономические </a:t>
            </a:r>
            <a:r>
              <a:rPr lang="ru-RU" sz="3600" b="1" dirty="0"/>
              <a:t>проблемы</a:t>
            </a:r>
            <a:endParaRPr lang="ru-RU" sz="36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7" y="4365104"/>
            <a:ext cx="8496943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/>
              <a:t>Цели </a:t>
            </a:r>
            <a:r>
              <a:rPr lang="ru-RU" sz="4000" dirty="0" smtClean="0"/>
              <a:t>м</a:t>
            </a:r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ru-RU" sz="4000" dirty="0" smtClean="0"/>
              <a:t>кроэкономики</a:t>
            </a:r>
            <a:endParaRPr lang="ru-RU" sz="40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95537" y="1052736"/>
            <a:ext cx="8640959" cy="936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700" b="1" dirty="0" smtClean="0"/>
              <a:t>Субъект</a:t>
            </a:r>
            <a:r>
              <a:rPr lang="ru-RU" sz="4700" dirty="0" smtClean="0"/>
              <a:t> м</a:t>
            </a:r>
            <a:r>
              <a:rPr lang="ru-RU" sz="4700" dirty="0" smtClean="0">
                <a:solidFill>
                  <a:srgbClr val="FF0000"/>
                </a:solidFill>
              </a:rPr>
              <a:t>а</a:t>
            </a:r>
            <a:r>
              <a:rPr lang="ru-RU" sz="4700" dirty="0" smtClean="0"/>
              <a:t>кроэкономики- </a:t>
            </a:r>
            <a:r>
              <a:rPr lang="ru-RU" sz="2800" dirty="0" smtClean="0"/>
              <a:t>крупные </a:t>
            </a:r>
            <a:r>
              <a:rPr lang="ru-RU" sz="2800" dirty="0"/>
              <a:t>составляющие ее </a:t>
            </a:r>
            <a:r>
              <a:rPr lang="ru-RU" sz="2800" dirty="0" smtClean="0"/>
              <a:t>сектора (агрегаты)</a:t>
            </a:r>
            <a:endParaRPr lang="ru-RU" sz="28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-25931" y="2741227"/>
            <a:ext cx="9165665" cy="16494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numCol="2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ru-RU" dirty="0" smtClean="0"/>
              <a:t>экономический </a:t>
            </a:r>
            <a:r>
              <a:rPr lang="ru-RU" dirty="0"/>
              <a:t>рост и его темпы;</a:t>
            </a:r>
          </a:p>
          <a:p>
            <a:pPr hangingPunct="0"/>
            <a:r>
              <a:rPr lang="ru-RU" dirty="0"/>
              <a:t>экономический цикл и его причины;</a:t>
            </a:r>
          </a:p>
          <a:p>
            <a:pPr hangingPunct="0"/>
            <a:r>
              <a:rPr lang="ru-RU" dirty="0"/>
              <a:t>уровень занятости и проблема безработицы;</a:t>
            </a:r>
          </a:p>
          <a:p>
            <a:pPr hangingPunct="0"/>
            <a:r>
              <a:rPr lang="ru-RU" dirty="0"/>
              <a:t>общий уровень цен и проблема инфляции;</a:t>
            </a:r>
          </a:p>
          <a:p>
            <a:pPr hangingPunct="0"/>
            <a:r>
              <a:rPr lang="ru-RU" dirty="0"/>
              <a:t>уровень ставки процента и проблемы денежного обращения;</a:t>
            </a:r>
          </a:p>
          <a:p>
            <a:pPr hangingPunct="0"/>
            <a:r>
              <a:rPr lang="ru-RU" dirty="0"/>
              <a:t>состояние госбюджета и проблема финансирования дефицита;</a:t>
            </a:r>
          </a:p>
          <a:p>
            <a:pPr hangingPunct="0"/>
            <a:r>
              <a:rPr lang="ru-RU" dirty="0"/>
              <a:t>состояние платежного баланса и проблемы валютного курса.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107504" y="5013176"/>
            <a:ext cx="9036495" cy="15841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hangingPunct="0"/>
            <a:r>
              <a:rPr lang="ru-RU" dirty="0"/>
              <a:t>Высокий и растущий уровень национального производства, т.е. уровень реального ВВП</a:t>
            </a:r>
          </a:p>
          <a:p>
            <a:pPr lvl="0" hangingPunct="0"/>
            <a:r>
              <a:rPr lang="ru-RU" dirty="0"/>
              <a:t>Высокая занятость при небольшой вынужденной безработице</a:t>
            </a:r>
          </a:p>
          <a:p>
            <a:pPr lvl="0" hangingPunct="0"/>
            <a:r>
              <a:rPr lang="ru-RU" dirty="0"/>
              <a:t>Стабильный уровень цен в сочетании с определением цен и заработной платы путем взаимодействия спроса и предложения на свободных рынках</a:t>
            </a:r>
          </a:p>
          <a:p>
            <a:pPr lvl="0" hangingPunct="0"/>
            <a:r>
              <a:rPr lang="ru-RU" dirty="0"/>
              <a:t>Достижение нулевого сальдо платежного  баланса</a:t>
            </a:r>
          </a:p>
        </p:txBody>
      </p:sp>
    </p:spTree>
    <p:extLst>
      <p:ext uri="{BB962C8B-B14F-4D97-AF65-F5344CB8AC3E}">
        <p14:creationId xmlns="" xmlns:p14="http://schemas.microsoft.com/office/powerpoint/2010/main" val="408546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134" y="0"/>
            <a:ext cx="8229600" cy="1143000"/>
          </a:xfrm>
        </p:spPr>
        <p:txBody>
          <a:bodyPr/>
          <a:lstStyle/>
          <a:p>
            <a:r>
              <a:rPr lang="ru-RU" b="1" dirty="0"/>
              <a:t>Методы М</a:t>
            </a:r>
            <a:r>
              <a:rPr lang="ru-RU" b="1" dirty="0">
                <a:solidFill>
                  <a:srgbClr val="FF0000"/>
                </a:solidFill>
              </a:rPr>
              <a:t>а</a:t>
            </a:r>
            <a:r>
              <a:rPr lang="ru-RU" b="1" dirty="0"/>
              <a:t>кроэкономики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71496" y="6356350"/>
            <a:ext cx="7872912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1678" y="980728"/>
            <a:ext cx="87129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2800" b="1" u="sng" dirty="0"/>
              <a:t>Метод</a:t>
            </a:r>
            <a:r>
              <a:rPr lang="ru-RU" sz="2400" dirty="0"/>
              <a:t> – это совокупность приемов и способов, форм изучения предмета данной науки, конкретный инструментарий научного </a:t>
            </a:r>
            <a:r>
              <a:rPr lang="ru-RU" sz="2400" dirty="0" smtClean="0"/>
              <a:t>исследования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4134433601"/>
              </p:ext>
            </p:extLst>
          </p:nvPr>
        </p:nvGraphicFramePr>
        <p:xfrm>
          <a:off x="331912" y="2348880"/>
          <a:ext cx="8712968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71496" y="4365104"/>
            <a:ext cx="8616921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hangingPunct="0"/>
            <a:r>
              <a:rPr lang="ru-RU" sz="2800" b="1" u="sng" dirty="0"/>
              <a:t>Позитивная м</a:t>
            </a:r>
            <a:r>
              <a:rPr lang="ru-RU" sz="2800" b="1" u="sng" dirty="0">
                <a:solidFill>
                  <a:srgbClr val="FF0000"/>
                </a:solidFill>
              </a:rPr>
              <a:t>а</a:t>
            </a:r>
            <a:r>
              <a:rPr lang="ru-RU" sz="2800" b="1" u="sng" dirty="0"/>
              <a:t>кроэкономика</a:t>
            </a:r>
            <a:r>
              <a:rPr lang="ru-RU" sz="2800" b="1" dirty="0"/>
              <a:t> – </a:t>
            </a:r>
            <a:r>
              <a:rPr lang="ru-RU" sz="2800" dirty="0"/>
              <a:t>изучает реальные макроэкономические явления и их взаимосвязи или как </a:t>
            </a:r>
            <a:r>
              <a:rPr lang="ru-RU" sz="2800" dirty="0" smtClean="0"/>
              <a:t>есть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1496" y="1698461"/>
            <a:ext cx="8616922" cy="1384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hangingPunct="0"/>
            <a:r>
              <a:rPr lang="ru-RU" sz="2800" b="1" u="sng" dirty="0"/>
              <a:t>Нормативная м</a:t>
            </a:r>
            <a:r>
              <a:rPr lang="ru-RU" sz="2800" b="1" u="sng" dirty="0">
                <a:solidFill>
                  <a:srgbClr val="FF0000"/>
                </a:solidFill>
              </a:rPr>
              <a:t>а</a:t>
            </a:r>
            <a:r>
              <a:rPr lang="ru-RU" sz="2800" b="1" u="sng" dirty="0"/>
              <a:t>кроэкономика</a:t>
            </a:r>
            <a:r>
              <a:rPr lang="ru-RU" sz="2800" b="1" dirty="0"/>
              <a:t> </a:t>
            </a:r>
            <a:r>
              <a:rPr lang="ru-RU" sz="2800" dirty="0"/>
              <a:t>– содержит субъективную оценку в рассматриваемом явлении и утверждает о том, как должно быть.</a:t>
            </a:r>
          </a:p>
        </p:txBody>
      </p:sp>
    </p:spTree>
    <p:extLst>
      <p:ext uri="{BB962C8B-B14F-4D97-AF65-F5344CB8AC3E}">
        <p14:creationId xmlns="" xmlns:p14="http://schemas.microsoft.com/office/powerpoint/2010/main" val="37495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AsOne/>
      </p:bldGraphic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>
            <a:normAutofit fontScale="90000"/>
          </a:bodyPr>
          <a:lstStyle/>
          <a:p>
            <a:pPr>
              <a:tabLst>
                <a:tab pos="2152650" algn="l"/>
              </a:tabLst>
            </a:pPr>
            <a:r>
              <a:rPr lang="ru-RU" b="1" dirty="0"/>
              <a:t>Модель м</a:t>
            </a:r>
            <a:r>
              <a:rPr lang="ru-RU" b="1" dirty="0">
                <a:solidFill>
                  <a:srgbClr val="FF0000"/>
                </a:solidFill>
              </a:rPr>
              <a:t>а</a:t>
            </a:r>
            <a:r>
              <a:rPr lang="ru-RU" b="1" dirty="0"/>
              <a:t>кроэкономического кругооборота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91381" y="6356350"/>
            <a:ext cx="6368751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948" y="2204864"/>
            <a:ext cx="8060492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Ограничивающие условия модели кругооборота доходов и расходов:</a:t>
            </a:r>
            <a:endParaRPr lang="ru-RU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/>
              <a:t>неизменность цен;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/>
              <a:t>неизменность величин потоков и расходов;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/>
              <a:t>отсутствие анализа процессов, происходящих внутри секторов;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dirty="0"/>
              <a:t>отсутствие экологических проблем в обществе.</a:t>
            </a:r>
          </a:p>
        </p:txBody>
      </p:sp>
      <p:pic>
        <p:nvPicPr>
          <p:cNvPr id="10" name="Рисунок 9" descr="http://www.grandars.ru/images/1/review/id/1244/38977b4aab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1" y="1484784"/>
            <a:ext cx="8787507" cy="4781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Скругленный прямоугольник 10"/>
          <p:cNvSpPr/>
          <p:nvPr/>
        </p:nvSpPr>
        <p:spPr>
          <a:xfrm flipH="1">
            <a:off x="139612" y="645003"/>
            <a:ext cx="3550096" cy="69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Двухфакторная</a:t>
            </a:r>
            <a:r>
              <a:rPr lang="ru-RU" dirty="0" smtClean="0"/>
              <a:t> </a:t>
            </a:r>
            <a:r>
              <a:rPr lang="ru-RU" sz="2400" dirty="0" smtClean="0"/>
              <a:t>модель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683568" y="1343378"/>
            <a:ext cx="1231092" cy="23016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 rot="1833450">
            <a:off x="3242473" y="1847433"/>
            <a:ext cx="4179035" cy="1293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>
            <a:off x="5364078" y="645003"/>
            <a:ext cx="3550096" cy="6983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Трехфакторная</a:t>
            </a:r>
            <a:r>
              <a:rPr lang="ru-RU" dirty="0" smtClean="0"/>
              <a:t> </a:t>
            </a:r>
            <a:r>
              <a:rPr lang="ru-RU" sz="2400" dirty="0" smtClean="0"/>
              <a:t>модель</a:t>
            </a:r>
          </a:p>
          <a:p>
            <a:pPr algn="ctr"/>
            <a:r>
              <a:rPr lang="ru-RU" sz="2400" dirty="0" smtClean="0"/>
              <a:t>(закрытая экономика)</a:t>
            </a:r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7429720" y="1335269"/>
            <a:ext cx="1231092" cy="2301646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 rot="8775262">
            <a:off x="1600192" y="1926708"/>
            <a:ext cx="4179035" cy="129353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7286342">
            <a:off x="4208636" y="1872694"/>
            <a:ext cx="2594282" cy="129353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122233" y="5805264"/>
            <a:ext cx="3550096" cy="6983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Четырехфакторная модель</a:t>
            </a:r>
          </a:p>
          <a:p>
            <a:pPr algn="ctr"/>
            <a:r>
              <a:rPr lang="ru-RU" sz="2000" dirty="0" smtClean="0"/>
              <a:t>(открытая экономика)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 rot="21265464">
            <a:off x="3680852" y="5656735"/>
            <a:ext cx="3072573" cy="10204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1" name="Стрелка вправо 20"/>
          <p:cNvSpPr/>
          <p:nvPr/>
        </p:nvSpPr>
        <p:spPr>
          <a:xfrm rot="20356959">
            <a:off x="3221043" y="4604098"/>
            <a:ext cx="4113579" cy="91289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 rot="16200000">
            <a:off x="522301" y="4585785"/>
            <a:ext cx="1402656" cy="108011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 rot="19357725">
            <a:off x="1835478" y="4618421"/>
            <a:ext cx="2641270" cy="70354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5599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Макроэкономика. Лекция 1. Предмет и метод макроэкономики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3032956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Фирмы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57604" y="3032956"/>
            <a:ext cx="21628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Домашние хозяйства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3968" y="332656"/>
            <a:ext cx="1224136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ресурсов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95936" y="4900853"/>
            <a:ext cx="1656184" cy="13443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товаров и услуг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47366" y="3032956"/>
            <a:ext cx="1656184" cy="93610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Государство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39037" y="5777142"/>
            <a:ext cx="1332148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Остальной мир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33495" y="1772816"/>
            <a:ext cx="1738516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Финансовый сектор</a:t>
            </a:r>
            <a:endParaRPr lang="ru-RU" dirty="0"/>
          </a:p>
        </p:txBody>
      </p:sp>
      <p:sp>
        <p:nvSpPr>
          <p:cNvPr id="14" name="Стрелка углом вверх 13"/>
          <p:cNvSpPr/>
          <p:nvPr/>
        </p:nvSpPr>
        <p:spPr>
          <a:xfrm rot="16200000">
            <a:off x="5399435" y="657349"/>
            <a:ext cx="2448272" cy="2230933"/>
          </a:xfrm>
          <a:prstGeom prst="bentUpArrow">
            <a:avLst>
              <a:gd name="adj1" fmla="val 12878"/>
              <a:gd name="adj2" fmla="val 15060"/>
              <a:gd name="adj3" fmla="val 183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Ресурсы </a:t>
            </a:r>
            <a:endParaRPr lang="ru-RU" dirty="0"/>
          </a:p>
        </p:txBody>
      </p:sp>
      <p:sp>
        <p:nvSpPr>
          <p:cNvPr id="15" name="Стрелка углом вверх 14"/>
          <p:cNvSpPr/>
          <p:nvPr/>
        </p:nvSpPr>
        <p:spPr>
          <a:xfrm rot="10800000">
            <a:off x="732973" y="692696"/>
            <a:ext cx="3550993" cy="2340260"/>
          </a:xfrm>
          <a:prstGeom prst="bentUpArrow">
            <a:avLst>
              <a:gd name="adj1" fmla="val 12350"/>
              <a:gd name="adj2" fmla="val 15060"/>
              <a:gd name="adj3" fmla="val 123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dirty="0" smtClean="0"/>
              <a:t>Ресурсы </a:t>
            </a:r>
            <a:endParaRPr lang="ru-RU" dirty="0"/>
          </a:p>
        </p:txBody>
      </p:sp>
      <p:sp>
        <p:nvSpPr>
          <p:cNvPr id="16" name="Стрелка углом вверх 15"/>
          <p:cNvSpPr/>
          <p:nvPr/>
        </p:nvSpPr>
        <p:spPr>
          <a:xfrm rot="5400000">
            <a:off x="1374345" y="3471705"/>
            <a:ext cx="2124236" cy="3118945"/>
          </a:xfrm>
          <a:prstGeom prst="bentUpArrow">
            <a:avLst>
              <a:gd name="adj1" fmla="val 12350"/>
              <a:gd name="adj2" fmla="val 15060"/>
              <a:gd name="adj3" fmla="val 123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Товары и услуги </a:t>
            </a:r>
            <a:endParaRPr lang="ru-RU" dirty="0"/>
          </a:p>
        </p:txBody>
      </p:sp>
      <p:sp>
        <p:nvSpPr>
          <p:cNvPr id="17" name="Стрелка углом вверх 16"/>
          <p:cNvSpPr/>
          <p:nvPr/>
        </p:nvSpPr>
        <p:spPr>
          <a:xfrm>
            <a:off x="5672010" y="4041067"/>
            <a:ext cx="2282546" cy="1980220"/>
          </a:xfrm>
          <a:prstGeom prst="bentUpArrow">
            <a:avLst>
              <a:gd name="adj1" fmla="val 12350"/>
              <a:gd name="adj2" fmla="val 15060"/>
              <a:gd name="adj3" fmla="val 123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Товары и услуги </a:t>
            </a:r>
            <a:endParaRPr lang="ru-RU" dirty="0"/>
          </a:p>
        </p:txBody>
      </p:sp>
      <p:sp>
        <p:nvSpPr>
          <p:cNvPr id="22" name="Стрелка углом 21"/>
          <p:cNvSpPr/>
          <p:nvPr/>
        </p:nvSpPr>
        <p:spPr>
          <a:xfrm rot="5400000">
            <a:off x="5520808" y="1173453"/>
            <a:ext cx="1855160" cy="1863848"/>
          </a:xfrm>
          <a:prstGeom prst="bentArrow">
            <a:avLst>
              <a:gd name="adj1" fmla="val 10315"/>
              <a:gd name="adj2" fmla="val 18430"/>
              <a:gd name="adj3" fmla="val 1418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углом 22"/>
          <p:cNvSpPr/>
          <p:nvPr/>
        </p:nvSpPr>
        <p:spPr>
          <a:xfrm rot="10800000">
            <a:off x="5652120" y="4031121"/>
            <a:ext cx="1576350" cy="1739463"/>
          </a:xfrm>
          <a:prstGeom prst="bentArrow">
            <a:avLst>
              <a:gd name="adj1" fmla="val 10315"/>
              <a:gd name="adj2" fmla="val 18430"/>
              <a:gd name="adj3" fmla="val 1418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трелка углом 23"/>
          <p:cNvSpPr/>
          <p:nvPr/>
        </p:nvSpPr>
        <p:spPr>
          <a:xfrm rot="16200000">
            <a:off x="1850369" y="3371664"/>
            <a:ext cx="1619335" cy="2671802"/>
          </a:xfrm>
          <a:prstGeom prst="bentArrow">
            <a:avLst>
              <a:gd name="adj1" fmla="val 10315"/>
              <a:gd name="adj2" fmla="val 18430"/>
              <a:gd name="adj3" fmla="val 1418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углом 24"/>
          <p:cNvSpPr/>
          <p:nvPr/>
        </p:nvSpPr>
        <p:spPr>
          <a:xfrm>
            <a:off x="1580888" y="913810"/>
            <a:ext cx="2703077" cy="2083142"/>
          </a:xfrm>
          <a:prstGeom prst="bentArrow">
            <a:avLst>
              <a:gd name="adj1" fmla="val 10315"/>
              <a:gd name="adj2" fmla="val 18430"/>
              <a:gd name="adj3" fmla="val 1418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672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Выгнутая влево стрелка 29"/>
          <p:cNvSpPr/>
          <p:nvPr/>
        </p:nvSpPr>
        <p:spPr>
          <a:xfrm rot="5400000">
            <a:off x="3945646" y="-196554"/>
            <a:ext cx="882342" cy="5576677"/>
          </a:xfrm>
          <a:prstGeom prst="curvedRightArrow">
            <a:avLst>
              <a:gd name="adj1" fmla="val 33843"/>
              <a:gd name="adj2" fmla="val 33843"/>
              <a:gd name="adj3" fmla="val 25000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Выгнутая вверх стрелка 25"/>
          <p:cNvSpPr/>
          <p:nvPr/>
        </p:nvSpPr>
        <p:spPr>
          <a:xfrm rot="10800000">
            <a:off x="883558" y="3969060"/>
            <a:ext cx="7200800" cy="1808082"/>
          </a:xfrm>
          <a:prstGeom prst="curvedDownArrow">
            <a:avLst>
              <a:gd name="adj1" fmla="val 25000"/>
              <a:gd name="adj2" fmla="val 37647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лево стрелка 19"/>
          <p:cNvSpPr/>
          <p:nvPr/>
        </p:nvSpPr>
        <p:spPr>
          <a:xfrm rot="16200000">
            <a:off x="3560616" y="761429"/>
            <a:ext cx="2052228" cy="8467489"/>
          </a:xfrm>
          <a:prstGeom prst="curvedRightArrow">
            <a:avLst>
              <a:gd name="adj1" fmla="val 15348"/>
              <a:gd name="adj2" fmla="val 33843"/>
              <a:gd name="adj3" fmla="val 25000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971600" y="620688"/>
            <a:ext cx="7200800" cy="2412268"/>
          </a:xfrm>
          <a:prstGeom prst="curvedDownArrow">
            <a:avLst>
              <a:gd name="adj1" fmla="val 25000"/>
              <a:gd name="adj2" fmla="val 37647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Выгнутая влево стрелка 1"/>
          <p:cNvSpPr/>
          <p:nvPr/>
        </p:nvSpPr>
        <p:spPr>
          <a:xfrm rot="5400000">
            <a:off x="3006080" y="-2673424"/>
            <a:ext cx="2808314" cy="8820474"/>
          </a:xfrm>
          <a:prstGeom prst="curvedRightArrow">
            <a:avLst>
              <a:gd name="adj1" fmla="val 15348"/>
              <a:gd name="adj2" fmla="val 33843"/>
              <a:gd name="adj3" fmla="val 25000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27584" y="6492875"/>
            <a:ext cx="5264224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3032956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Фирмы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08317" y="3032956"/>
            <a:ext cx="21628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Домашние хозяйства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61910" y="134370"/>
            <a:ext cx="133214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ресурсов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79284" y="5104972"/>
            <a:ext cx="1656184" cy="13443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товаров и услуг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99892" y="3032956"/>
            <a:ext cx="1656184" cy="93610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Государство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39037" y="5777142"/>
            <a:ext cx="1332148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Остальной мир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17560" y="1790574"/>
            <a:ext cx="1738516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Финансовый сектор</a:t>
            </a:r>
            <a:endParaRPr lang="ru-RU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1944216" y="3284984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256076" y="3625360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10800000">
            <a:off x="1952866" y="3600198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0800000">
            <a:off x="5280885" y="3284984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Выгнутая влево стрелка 30"/>
          <p:cNvSpPr/>
          <p:nvPr/>
        </p:nvSpPr>
        <p:spPr>
          <a:xfrm rot="7828671">
            <a:off x="5737004" y="-7485"/>
            <a:ext cx="2339587" cy="5936154"/>
          </a:xfrm>
          <a:prstGeom prst="curvedRightArrow">
            <a:avLst>
              <a:gd name="adj1" fmla="val 15348"/>
              <a:gd name="adj2" fmla="val 33843"/>
              <a:gd name="adj3" fmla="val 25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335468" y="6041075"/>
            <a:ext cx="2403569" cy="204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5508104" y="6449314"/>
            <a:ext cx="2230933" cy="1319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939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6" grpId="0" animBg="1"/>
      <p:bldP spid="20" grpId="0" animBg="1"/>
      <p:bldP spid="1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86788" y="6530683"/>
            <a:ext cx="5264224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3032956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Фирмы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08317" y="3032956"/>
            <a:ext cx="21628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Домашние хозяйства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61910" y="134370"/>
            <a:ext cx="133214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ресурсов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33734" y="4469615"/>
            <a:ext cx="1656184" cy="13443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товаров и услуг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99892" y="3032956"/>
            <a:ext cx="1656184" cy="93610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Государство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39037" y="5777142"/>
            <a:ext cx="1332148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Остальной мир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17560" y="1790574"/>
            <a:ext cx="1738516" cy="7200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Финансовый сектор</a:t>
            </a:r>
            <a:endParaRPr lang="ru-RU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1944216" y="3284984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256076" y="3625360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10800000">
            <a:off x="1952866" y="3600198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0800000">
            <a:off x="5280885" y="3284984"/>
            <a:ext cx="16556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262725" y="6032951"/>
            <a:ext cx="2403569" cy="204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4572000" y="6449314"/>
            <a:ext cx="3167037" cy="2639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верх 2"/>
          <p:cNvSpPr/>
          <p:nvPr/>
        </p:nvSpPr>
        <p:spPr>
          <a:xfrm>
            <a:off x="8230230" y="584440"/>
            <a:ext cx="199337" cy="24122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5118514" y="322631"/>
            <a:ext cx="3311053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>
            <a:off x="450857" y="292749"/>
            <a:ext cx="3311053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50857" y="580781"/>
            <a:ext cx="232711" cy="2452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555954" y="3951662"/>
            <a:ext cx="232710" cy="1277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717923" y="5222104"/>
            <a:ext cx="2890619" cy="237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5287135" y="5222103"/>
            <a:ext cx="2890619" cy="237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34"/>
          <p:cNvSpPr/>
          <p:nvPr/>
        </p:nvSpPr>
        <p:spPr>
          <a:xfrm>
            <a:off x="8230758" y="4015616"/>
            <a:ext cx="210218" cy="13250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5118514" y="694192"/>
            <a:ext cx="2890619" cy="237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7873395" y="884408"/>
            <a:ext cx="232711" cy="2167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8009133" y="4070593"/>
            <a:ext cx="185473" cy="6695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лево 38"/>
          <p:cNvSpPr/>
          <p:nvPr/>
        </p:nvSpPr>
        <p:spPr>
          <a:xfrm>
            <a:off x="5328730" y="4737308"/>
            <a:ext cx="2822847" cy="3023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лево 39"/>
          <p:cNvSpPr/>
          <p:nvPr/>
        </p:nvSpPr>
        <p:spPr>
          <a:xfrm>
            <a:off x="1023161" y="4794783"/>
            <a:ext cx="2664214" cy="2266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верх 40"/>
          <p:cNvSpPr/>
          <p:nvPr/>
        </p:nvSpPr>
        <p:spPr>
          <a:xfrm>
            <a:off x="909959" y="3918338"/>
            <a:ext cx="210218" cy="89747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верх 41"/>
          <p:cNvSpPr/>
          <p:nvPr/>
        </p:nvSpPr>
        <p:spPr>
          <a:xfrm>
            <a:off x="909959" y="931305"/>
            <a:ext cx="210218" cy="21016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909959" y="669116"/>
            <a:ext cx="2890619" cy="237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7308304" y="1968157"/>
            <a:ext cx="216024" cy="106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лево 43"/>
          <p:cNvSpPr/>
          <p:nvPr/>
        </p:nvSpPr>
        <p:spPr>
          <a:xfrm>
            <a:off x="5216499" y="1848290"/>
            <a:ext cx="2091805" cy="3023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лево 44"/>
          <p:cNvSpPr/>
          <p:nvPr/>
        </p:nvSpPr>
        <p:spPr>
          <a:xfrm>
            <a:off x="1331640" y="1880782"/>
            <a:ext cx="2190449" cy="2698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1258279" y="2150614"/>
            <a:ext cx="232711" cy="912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5004048" y="5813956"/>
            <a:ext cx="212451" cy="431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верх 46"/>
          <p:cNvSpPr/>
          <p:nvPr/>
        </p:nvSpPr>
        <p:spPr>
          <a:xfrm>
            <a:off x="4427984" y="5777142"/>
            <a:ext cx="210218" cy="8217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971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" grpId="0" animBg="1"/>
      <p:bldP spid="14" grpId="0" animBg="1"/>
      <p:bldP spid="25" grpId="0" animBg="1"/>
      <p:bldP spid="15" grpId="0" animBg="1"/>
      <p:bldP spid="33" grpId="0" animBg="1"/>
      <p:bldP spid="17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987" y="0"/>
            <a:ext cx="8371692" cy="635261"/>
          </a:xfrm>
        </p:spPr>
        <p:txBody>
          <a:bodyPr>
            <a:noAutofit/>
          </a:bodyPr>
          <a:lstStyle/>
          <a:p>
            <a:r>
              <a:rPr lang="ru-RU" sz="2800" b="1" dirty="0"/>
              <a:t>«Утечки» и «инъекции</a:t>
            </a:r>
            <a:r>
              <a:rPr lang="ru-RU" sz="2800" b="1" dirty="0" smtClean="0"/>
              <a:t>» в процесс кругооборота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27393" y="6453336"/>
            <a:ext cx="5336232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7822" y="476672"/>
            <a:ext cx="8605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000" b="1" dirty="0"/>
              <a:t>в</a:t>
            </a:r>
            <a:r>
              <a:rPr lang="ru-RU" sz="2000" b="1" dirty="0" smtClean="0"/>
              <a:t> экономике</a:t>
            </a:r>
          </a:p>
          <a:p>
            <a:pPr algn="ctr" hangingPunct="0"/>
            <a:endParaRPr lang="ru-RU" sz="20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2348880"/>
            <a:ext cx="439248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Утечки (изъятия) – это расходы </a:t>
            </a:r>
            <a:r>
              <a:rPr lang="ru-RU" dirty="0"/>
              <a:t>на цели, </a:t>
            </a:r>
            <a:endParaRPr lang="ru-RU" dirty="0" smtClean="0"/>
          </a:p>
          <a:p>
            <a:pPr algn="ctr"/>
            <a:r>
              <a:rPr lang="ru-RU" sz="2400" b="1" dirty="0" smtClean="0"/>
              <a:t>иные</a:t>
            </a:r>
            <a:r>
              <a:rPr lang="ru-RU" dirty="0"/>
              <a:t>, чем покупки потребительских товаров и услуг, произведенных внутри </a:t>
            </a:r>
            <a:r>
              <a:rPr lang="ru-RU" dirty="0" smtClean="0"/>
              <a:t>страны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27984" y="2348880"/>
            <a:ext cx="4554252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Инъекции – это расходы, осуществляющие </a:t>
            </a:r>
          </a:p>
          <a:p>
            <a:pPr algn="ctr"/>
            <a:r>
              <a:rPr lang="ru-RU" sz="2400" b="1" dirty="0" smtClean="0"/>
              <a:t>в дополнение</a:t>
            </a:r>
            <a:r>
              <a:rPr lang="ru-RU" dirty="0" smtClean="0"/>
              <a:t> к расходам отечественных потребителей на покупку продукции, произведенной внутри страны</a:t>
            </a:r>
            <a:endParaRPr lang="ru-RU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-1" y="3533817"/>
            <a:ext cx="3027175" cy="1224136"/>
          </a:xfrm>
          <a:prstGeom prst="wedgeRoundRectCallout">
            <a:avLst>
              <a:gd name="adj1" fmla="val -29673"/>
              <a:gd name="adj2" fmla="val -106733"/>
              <a:gd name="adj3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ru-RU" dirty="0"/>
              <a:t>- сбережения</a:t>
            </a:r>
          </a:p>
          <a:p>
            <a:pPr hangingPunct="0"/>
            <a:r>
              <a:rPr lang="ru-RU" dirty="0"/>
              <a:t>- налоги</a:t>
            </a:r>
          </a:p>
          <a:p>
            <a:pPr hangingPunct="0"/>
            <a:r>
              <a:rPr lang="ru-RU" dirty="0"/>
              <a:t>- расходы на закупку импортных товаров и услуг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5968135" y="3525645"/>
            <a:ext cx="3027175" cy="1355688"/>
          </a:xfrm>
          <a:prstGeom prst="wedgeRoundRectCallout">
            <a:avLst>
              <a:gd name="adj1" fmla="val -48187"/>
              <a:gd name="adj2" fmla="val -102807"/>
              <a:gd name="adj3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ru-RU" dirty="0" smtClean="0"/>
              <a:t>- капиталовложения </a:t>
            </a:r>
            <a:r>
              <a:rPr lang="ru-RU" dirty="0"/>
              <a:t>отечественных и иностранных </a:t>
            </a:r>
            <a:r>
              <a:rPr lang="ru-RU" dirty="0" smtClean="0"/>
              <a:t>инвесторов</a:t>
            </a:r>
          </a:p>
          <a:p>
            <a:pPr hangingPunct="0"/>
            <a:r>
              <a:rPr lang="ru-RU" dirty="0" smtClean="0"/>
              <a:t>- государственные расходы</a:t>
            </a:r>
          </a:p>
          <a:p>
            <a:pPr hangingPunct="0"/>
            <a:r>
              <a:rPr lang="ru-RU" dirty="0" smtClean="0"/>
              <a:t>- </a:t>
            </a:r>
            <a:r>
              <a:rPr lang="ru-RU" dirty="0"/>
              <a:t>доходы от </a:t>
            </a:r>
            <a:r>
              <a:rPr lang="ru-RU" dirty="0" smtClean="0"/>
              <a:t>экспорта</a:t>
            </a:r>
            <a:endParaRPr lang="ru-RU" dirty="0"/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3116245970"/>
              </p:ext>
            </p:extLst>
          </p:nvPr>
        </p:nvGraphicFramePr>
        <p:xfrm>
          <a:off x="1187624" y="3573016"/>
          <a:ext cx="5995361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814114" y="2960948"/>
            <a:ext cx="489654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для сохранения равновесия </a:t>
            </a:r>
            <a:endParaRPr lang="ru-RU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-16056" y="5229200"/>
            <a:ext cx="9054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т</a:t>
            </a:r>
            <a:r>
              <a:rPr lang="ru-RU" sz="2000" b="1" dirty="0" smtClean="0"/>
              <a:t>о есть: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513587" y="5629310"/>
            <a:ext cx="6586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данное </a:t>
            </a:r>
            <a:r>
              <a:rPr lang="ru-RU" sz="2400" b="1" dirty="0"/>
              <a:t>равенство </a:t>
            </a:r>
            <a:r>
              <a:rPr lang="ru-RU" sz="2400" b="1" dirty="0">
                <a:solidFill>
                  <a:srgbClr val="FF0000"/>
                </a:solidFill>
              </a:rPr>
              <a:t>не означает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/>
              <a:t>равенства </a:t>
            </a:r>
            <a:r>
              <a:rPr lang="ru-RU" sz="2400" b="1" dirty="0"/>
              <a:t>отдельных частей друг </a:t>
            </a:r>
            <a:r>
              <a:rPr lang="ru-RU" sz="2400" b="1" dirty="0" smtClean="0"/>
              <a:t>другу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89757" y="5229200"/>
            <a:ext cx="905424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сбережения + налоги + импорт = капиталовложения + </a:t>
            </a:r>
            <a:r>
              <a:rPr lang="ru-RU" sz="2000" b="1" dirty="0" err="1" smtClean="0"/>
              <a:t>гос.расходы</a:t>
            </a:r>
            <a:r>
              <a:rPr lang="ru-RU" sz="2000" b="1" dirty="0" smtClean="0"/>
              <a:t> + экспорт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7028" y="830615"/>
            <a:ext cx="8605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400" b="1" dirty="0" smtClean="0"/>
              <a:t>∑доходов </a:t>
            </a:r>
            <a:r>
              <a:rPr lang="ru-RU" sz="2400" b="1" dirty="0" smtClean="0">
                <a:solidFill>
                  <a:srgbClr val="FF0000"/>
                </a:solidFill>
              </a:rPr>
              <a:t>=</a:t>
            </a:r>
            <a:r>
              <a:rPr lang="ru-RU" sz="2400" b="1" dirty="0" smtClean="0"/>
              <a:t> ∑расходов </a:t>
            </a:r>
            <a:r>
              <a:rPr lang="ru-RU" sz="2400" b="1" dirty="0" smtClean="0">
                <a:solidFill>
                  <a:srgbClr val="FF0000"/>
                </a:solidFill>
              </a:rPr>
              <a:t>=</a:t>
            </a:r>
            <a:r>
              <a:rPr lang="ru-RU" sz="2400" b="1" dirty="0" smtClean="0"/>
              <a:t> объем </a:t>
            </a:r>
            <a:r>
              <a:rPr lang="ru-RU" sz="2400" b="1" dirty="0"/>
              <a:t>производства  в денежном </a:t>
            </a:r>
            <a:r>
              <a:rPr lang="ru-RU" sz="2400" b="1" dirty="0" smtClean="0"/>
              <a:t>выражении </a:t>
            </a:r>
          </a:p>
          <a:p>
            <a:pPr algn="just" hangingPunct="0"/>
            <a:r>
              <a:rPr lang="ru-RU" sz="2000" b="1" dirty="0" smtClean="0"/>
              <a:t>При </a:t>
            </a:r>
            <a:r>
              <a:rPr lang="ru-RU" sz="2000" b="1" dirty="0"/>
              <a:t>несоблюдении этого условия экономика теряет </a:t>
            </a:r>
            <a:r>
              <a:rPr lang="ru-RU" sz="2400" b="1" dirty="0" smtClean="0"/>
              <a:t>устойчивость</a:t>
            </a:r>
            <a:r>
              <a:rPr lang="ru-RU" sz="2000" b="1" dirty="0" smtClean="0"/>
              <a:t>.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7026" y="1916832"/>
            <a:ext cx="8605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000" b="1" dirty="0" smtClean="0">
                <a:solidFill>
                  <a:srgbClr val="FF0000"/>
                </a:solidFill>
              </a:rPr>
              <a:t>Причина?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167522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 animBg="1"/>
      <p:bldP spid="10" grpId="0" animBg="1"/>
      <p:bldP spid="19" grpId="0" animBg="1"/>
      <p:bldP spid="20" grpId="0" animBg="1"/>
      <p:bldGraphic spid="24" grpId="0">
        <p:bldAsOne/>
      </p:bldGraphic>
      <p:bldP spid="25" grpId="0" animBg="1"/>
      <p:bldP spid="26" grpId="0"/>
      <p:bldP spid="27" grpId="0"/>
      <p:bldP spid="28" grpId="0" animBg="1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925"/>
            <a:ext cx="8229600" cy="922114"/>
          </a:xfrm>
        </p:spPr>
        <p:txBody>
          <a:bodyPr/>
          <a:lstStyle/>
          <a:p>
            <a:r>
              <a:rPr lang="ru-RU" b="1" dirty="0" smtClean="0"/>
              <a:t>Запасы и потоки</a:t>
            </a:r>
            <a:endParaRPr lang="ru-RU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27584" y="6486417"/>
            <a:ext cx="5832648" cy="365125"/>
          </a:xfrm>
        </p:spPr>
        <p:txBody>
          <a:bodyPr/>
          <a:lstStyle/>
          <a:p>
            <a:r>
              <a:rPr lang="ru-RU" dirty="0" smtClean="0"/>
              <a:t>Макроэкономика. Лекция 1. Предмет и метод макроэкономики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14864" y="649287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5516" y="764704"/>
            <a:ext cx="8712968" cy="13849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hangingPunct="0"/>
            <a:r>
              <a:rPr lang="ru-RU" sz="2400" u="sng" dirty="0"/>
              <a:t>Запасы</a:t>
            </a:r>
            <a:r>
              <a:rPr lang="ru-RU" dirty="0"/>
              <a:t> характеризуют состояние </a:t>
            </a:r>
            <a:endParaRPr lang="ru-RU" dirty="0" smtClean="0"/>
          </a:p>
          <a:p>
            <a:pPr hangingPunct="0"/>
            <a:r>
              <a:rPr lang="ru-RU" dirty="0" smtClean="0"/>
              <a:t>какого-либо </a:t>
            </a:r>
            <a:r>
              <a:rPr lang="ru-RU" dirty="0"/>
              <a:t>показателя на данный </a:t>
            </a:r>
            <a:endParaRPr lang="ru-RU" dirty="0" smtClean="0"/>
          </a:p>
          <a:p>
            <a:pPr hangingPunct="0"/>
            <a:r>
              <a:rPr lang="ru-RU" dirty="0" smtClean="0"/>
              <a:t>момент времени</a:t>
            </a:r>
          </a:p>
          <a:p>
            <a:pPr hangingPunct="0"/>
            <a:endParaRPr lang="ru-RU" sz="2400" u="sng" dirty="0"/>
          </a:p>
          <a:p>
            <a:pPr hangingPunct="0"/>
            <a:r>
              <a:rPr lang="ru-RU" sz="2400" u="sng" dirty="0" smtClean="0"/>
              <a:t>Потоки</a:t>
            </a:r>
            <a:r>
              <a:rPr lang="ru-RU" dirty="0" smtClean="0"/>
              <a:t> характеризуют </a:t>
            </a:r>
            <a:r>
              <a:rPr lang="ru-RU" dirty="0"/>
              <a:t>изменение какого-либо показателя за определенный промежуток времени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2167477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400" b="1" dirty="0"/>
              <a:t>Как правило, одно и то же экономическое явление может быть охарактеризовано с двух сторон – со стороны запаса и со стороны </a:t>
            </a:r>
            <a:r>
              <a:rPr lang="ru-RU" sz="2400" b="1" dirty="0" smtClean="0"/>
              <a:t>потока </a:t>
            </a:r>
            <a:endParaRPr lang="ru-RU" sz="24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2121328"/>
              </p:ext>
            </p:extLst>
          </p:nvPr>
        </p:nvGraphicFramePr>
        <p:xfrm>
          <a:off x="215516" y="3367806"/>
          <a:ext cx="8712968" cy="3129572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4356054"/>
                <a:gridCol w="4356914"/>
              </a:tblGrid>
              <a:tr h="43971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запаса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потока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534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Совокупное богатство работников страны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Заработная плата работников </a:t>
                      </a:r>
                      <a:r>
                        <a:rPr lang="ru-RU" sz="1800" dirty="0" smtClean="0">
                          <a:effectLst/>
                        </a:rPr>
                        <a:t>страны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(за</a:t>
                      </a:r>
                      <a:r>
                        <a:rPr lang="ru-RU" sz="1800" baseline="0" dirty="0" smtClean="0">
                          <a:effectLst/>
                        </a:rPr>
                        <a:t> месяц)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971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Стоимость капитала в экономике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Инвестиции </a:t>
                      </a:r>
                      <a:r>
                        <a:rPr lang="ru-RU" sz="1800" dirty="0" smtClean="0">
                          <a:effectLst/>
                        </a:rPr>
                        <a:t>(за квартал)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534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Государственный долг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Дефицит государственного </a:t>
                      </a:r>
                      <a:r>
                        <a:rPr lang="ru-RU" sz="1800" dirty="0" smtClean="0">
                          <a:effectLst/>
                        </a:rPr>
                        <a:t>бюджета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(за квартал)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971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Денежная масса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Налоги, чистые </a:t>
                      </a:r>
                      <a:r>
                        <a:rPr lang="ru-RU" sz="1800" dirty="0" smtClean="0">
                          <a:effectLst/>
                        </a:rPr>
                        <a:t>доходы ( в текущем году)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971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Стоимость жилищного фонда в экономике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Инвестиции в жилье (квартиры и дома)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7651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1003</Words>
  <PresentationFormat>Экран (4:3)</PresentationFormat>
  <Paragraphs>170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Макроэкономический подход к анализу экономики</vt:lpstr>
      <vt:lpstr>Что такое Макроэкономика?</vt:lpstr>
      <vt:lpstr>История Макроэкономики</vt:lpstr>
      <vt:lpstr>Объект макроэкономики - функционирование экономики в целом и ее взаимосвязи с внешним миром</vt:lpstr>
      <vt:lpstr>Методы Макроэкономики</vt:lpstr>
      <vt:lpstr>Модель макроэкономического кругооборота</vt:lpstr>
      <vt:lpstr>Слайд 7</vt:lpstr>
      <vt:lpstr>Слайд 8</vt:lpstr>
      <vt:lpstr>Слайд 9</vt:lpstr>
      <vt:lpstr>«Утечки» и «инъекции» в процесс кругооборота</vt:lpstr>
      <vt:lpstr>Запасы и потоки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Макроэкономический подход к анализу экономики</dc:title>
  <dc:creator>Алия Кабдулшарипова</dc:creator>
  <cp:lastModifiedBy>User</cp:lastModifiedBy>
  <cp:revision>1</cp:revision>
  <dcterms:created xsi:type="dcterms:W3CDTF">2022-08-24T16:08:46Z</dcterms:created>
  <dcterms:modified xsi:type="dcterms:W3CDTF">2022-08-25T13:26:48Z</dcterms:modified>
</cp:coreProperties>
</file>